
<file path=[Content_Types].xml><?xml version="1.0" encoding="utf-8"?>
<Types xmlns="http://schemas.openxmlformats.org/package/2006/content-types">
  <Default Extension="jpg" ContentType="application/octet-stream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69492" autoAdjust="0"/>
  </p:normalViewPr>
  <p:slideViewPr>
    <p:cSldViewPr>
      <p:cViewPr varScale="1">
        <p:scale>
          <a:sx n="61" d="100"/>
          <a:sy n="61" d="100"/>
        </p:scale>
        <p:origin x="1233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9B6CED-4416-475F-9BCC-FD48AFEAF94A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F73C52-A630-4FAC-92DE-094F8DA6C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41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F73C52-A630-4FAC-92DE-094F8DA6C1D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312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F73C52-A630-4FAC-92DE-094F8DA6C1D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216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F73C52-A630-4FAC-92DE-094F8DA6C1D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228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F73C52-A630-4FAC-92DE-094F8DA6C1D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9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F73C52-A630-4FAC-92DE-094F8DA6C1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035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F73C52-A630-4FAC-92DE-094F8DA6C1D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865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F73C52-A630-4FAC-92DE-094F8DA6C1D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7785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F73C52-A630-4FAC-92DE-094F8DA6C1D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739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F73C52-A630-4FAC-92DE-094F8DA6C1D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45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6" name="Image53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99"/>
            <a:ext cx="12192000" cy="6832600"/>
          </a:xfrm>
          <a:prstGeom prst="rect">
            <a:avLst/>
          </a:prstGeom>
          <a:noFill/>
        </p:spPr>
      </p:pic>
      <p:pic>
        <p:nvPicPr>
          <p:cNvPr id="5397" name="Image539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699"/>
            <a:ext cx="3901440" cy="6832600"/>
          </a:xfrm>
          <a:prstGeom prst="rect">
            <a:avLst/>
          </a:prstGeom>
          <a:noFill/>
        </p:spPr>
      </p:pic>
      <p:sp>
        <p:nvSpPr>
          <p:cNvPr id="5398" name="Text Box5398"/>
          <p:cNvSpPr txBox="1"/>
          <p:nvPr/>
        </p:nvSpPr>
        <p:spPr>
          <a:xfrm>
            <a:off x="399898" y="2560574"/>
            <a:ext cx="2032592" cy="559309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4404"/>
              </a:lnSpc>
            </a:pPr>
            <a:r>
              <a:rPr lang="en-US" altLang="zh-CN" sz="4400" b="1" spc="-5" dirty="0">
                <a:solidFill>
                  <a:srgbClr val="F69426"/>
                </a:solidFill>
                <a:latin typeface="Calibri Light"/>
                <a:ea typeface="Calibri Light"/>
                <a:cs typeface="Calibri Light"/>
              </a:rPr>
              <a:t>Endpoint</a:t>
            </a:r>
            <a:endParaRPr lang="en-US" altLang="zh-CN" sz="440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5399" name="Text Box5399"/>
          <p:cNvSpPr txBox="1"/>
          <p:nvPr/>
        </p:nvSpPr>
        <p:spPr>
          <a:xfrm>
            <a:off x="399898" y="3164332"/>
            <a:ext cx="2873791" cy="559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4404"/>
              </a:lnSpc>
            </a:pPr>
            <a:r>
              <a:rPr lang="en-US" altLang="zh-CN" sz="4400" b="1" spc="-8" dirty="0">
                <a:solidFill>
                  <a:srgbClr val="F69426"/>
                </a:solidFill>
                <a:latin typeface="Calibri Light"/>
                <a:ea typeface="Calibri Light"/>
                <a:cs typeface="Calibri Light"/>
              </a:rPr>
              <a:t>protection</a:t>
            </a:r>
            <a:r>
              <a:rPr lang="en-US" altLang="zh-CN" sz="4400" b="1" spc="-105" dirty="0">
                <a:solidFill>
                  <a:srgbClr val="F69426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4400" b="1" spc="21" dirty="0">
                <a:solidFill>
                  <a:srgbClr val="F69426"/>
                </a:solidFill>
                <a:latin typeface="Calibri Light"/>
                <a:ea typeface="Calibri Light"/>
                <a:cs typeface="Calibri Light"/>
              </a:rPr>
              <a:t>in</a:t>
            </a:r>
            <a:endParaRPr lang="en-US" altLang="zh-CN" sz="440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5400" name="Text Box5400"/>
          <p:cNvSpPr txBox="1"/>
          <p:nvPr/>
        </p:nvSpPr>
        <p:spPr>
          <a:xfrm>
            <a:off x="399898" y="3767836"/>
            <a:ext cx="3049973" cy="559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4404"/>
              </a:lnSpc>
            </a:pPr>
            <a:r>
              <a:rPr lang="en-US" altLang="zh-CN" sz="4400" b="1" spc="-5" dirty="0">
                <a:solidFill>
                  <a:srgbClr val="F69426"/>
                </a:solidFill>
                <a:latin typeface="Calibri Light"/>
                <a:ea typeface="Calibri Light"/>
                <a:cs typeface="Calibri Light"/>
              </a:rPr>
              <a:t>Cybersecurity</a:t>
            </a:r>
            <a:endParaRPr lang="en-US" altLang="zh-CN" sz="4400">
              <a:latin typeface="Calibri Light"/>
              <a:ea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1" name="Image54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99"/>
            <a:ext cx="12192000" cy="6832600"/>
          </a:xfrm>
          <a:prstGeom prst="rect">
            <a:avLst/>
          </a:prstGeom>
          <a:noFill/>
        </p:spPr>
      </p:pic>
      <p:pic>
        <p:nvPicPr>
          <p:cNvPr id="5402" name="Image54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699"/>
            <a:ext cx="3901440" cy="6832600"/>
          </a:xfrm>
          <a:prstGeom prst="rect">
            <a:avLst/>
          </a:prstGeom>
          <a:noFill/>
        </p:spPr>
      </p:pic>
      <p:sp>
        <p:nvSpPr>
          <p:cNvPr id="5403" name="Text Box5403"/>
          <p:cNvSpPr txBox="1"/>
          <p:nvPr/>
        </p:nvSpPr>
        <p:spPr>
          <a:xfrm>
            <a:off x="399898" y="2560574"/>
            <a:ext cx="2032592" cy="559309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4404"/>
              </a:lnSpc>
            </a:pPr>
            <a:r>
              <a:rPr lang="en-US" altLang="zh-CN" sz="4400" b="1" spc="-5" dirty="0">
                <a:solidFill>
                  <a:srgbClr val="F69426"/>
                </a:solidFill>
                <a:latin typeface="Calibri Light"/>
                <a:ea typeface="Calibri Light"/>
                <a:cs typeface="Calibri Light"/>
              </a:rPr>
              <a:t>Endpoint</a:t>
            </a:r>
            <a:endParaRPr lang="en-US" altLang="zh-CN" sz="440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5404" name="Text Box5404"/>
          <p:cNvSpPr txBox="1"/>
          <p:nvPr/>
        </p:nvSpPr>
        <p:spPr>
          <a:xfrm>
            <a:off x="399898" y="3164332"/>
            <a:ext cx="2873791" cy="559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4404"/>
              </a:lnSpc>
            </a:pPr>
            <a:r>
              <a:rPr lang="en-US" altLang="zh-CN" sz="4400" b="1" spc="-8" dirty="0">
                <a:solidFill>
                  <a:srgbClr val="F69426"/>
                </a:solidFill>
                <a:latin typeface="Calibri Light"/>
                <a:ea typeface="Calibri Light"/>
                <a:cs typeface="Calibri Light"/>
              </a:rPr>
              <a:t>protection</a:t>
            </a:r>
            <a:r>
              <a:rPr lang="en-US" altLang="zh-CN" sz="4400" b="1" spc="-105" dirty="0">
                <a:solidFill>
                  <a:srgbClr val="F69426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4400" b="1" spc="21" dirty="0">
                <a:solidFill>
                  <a:srgbClr val="F69426"/>
                </a:solidFill>
                <a:latin typeface="Calibri Light"/>
                <a:ea typeface="Calibri Light"/>
                <a:cs typeface="Calibri Light"/>
              </a:rPr>
              <a:t>in</a:t>
            </a:r>
            <a:endParaRPr lang="en-US" altLang="zh-CN" sz="440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5405" name="Text Box5405"/>
          <p:cNvSpPr txBox="1"/>
          <p:nvPr/>
        </p:nvSpPr>
        <p:spPr>
          <a:xfrm>
            <a:off x="399898" y="3767836"/>
            <a:ext cx="3049973" cy="559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4404"/>
              </a:lnSpc>
            </a:pPr>
            <a:r>
              <a:rPr lang="en-US" altLang="zh-CN" sz="4400" b="1" spc="-5" dirty="0">
                <a:solidFill>
                  <a:srgbClr val="F69426"/>
                </a:solidFill>
                <a:latin typeface="Calibri Light"/>
                <a:ea typeface="Calibri Light"/>
                <a:cs typeface="Calibri Light"/>
              </a:rPr>
              <a:t>Cybersecurity</a:t>
            </a:r>
            <a:endParaRPr lang="en-US" altLang="zh-CN" sz="440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5406" name="Text Box5406"/>
          <p:cNvSpPr txBox="1"/>
          <p:nvPr/>
        </p:nvSpPr>
        <p:spPr>
          <a:xfrm>
            <a:off x="4403471" y="2185553"/>
            <a:ext cx="7173319" cy="2617616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435"/>
              </a:lnSpc>
            </a:pPr>
            <a:r>
              <a:rPr lang="en-US" altLang="zh-CN" sz="2800" spc="-2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Endpoint</a:t>
            </a:r>
            <a:r>
              <a:rPr lang="en-US" altLang="zh-CN" sz="2800" spc="20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3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protection</a:t>
            </a:r>
            <a:r>
              <a:rPr lang="en-US" altLang="zh-CN" sz="2800" spc="49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0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is</a:t>
            </a:r>
            <a:r>
              <a:rPr lang="en-US" altLang="zh-CN" sz="2800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6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a</a:t>
            </a:r>
            <a:r>
              <a:rPr lang="en-US" altLang="zh-CN" sz="2800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3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comprehensive</a:t>
            </a:r>
            <a:r>
              <a:rPr lang="en-US" altLang="zh-CN" sz="2800" spc="728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2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concept</a:t>
            </a:r>
            <a:r>
              <a:rPr lang="en-US" altLang="zh-CN" sz="2800" spc="18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2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encompassing</a:t>
            </a:r>
            <a:r>
              <a:rPr lang="en-US" altLang="zh-CN" sz="2800" spc="10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2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various</a:t>
            </a:r>
            <a:r>
              <a:rPr lang="en-US" altLang="zh-CN" sz="2800" spc="24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2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aspects</a:t>
            </a:r>
            <a:r>
              <a:rPr lang="en-US" altLang="zh-CN" sz="2800" spc="7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0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of</a:t>
            </a:r>
            <a:r>
              <a:rPr lang="en-US" altLang="zh-CN" sz="2800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2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cybersecurity.</a:t>
            </a:r>
            <a:r>
              <a:rPr lang="en-US" altLang="zh-CN" sz="2800" spc="26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0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At</a:t>
            </a:r>
            <a:r>
              <a:rPr lang="en-US" altLang="zh-CN" sz="2800" spc="-5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0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its</a:t>
            </a:r>
            <a:r>
              <a:rPr lang="en-US" altLang="zh-CN" sz="2800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11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core,</a:t>
            </a:r>
            <a:r>
              <a:rPr lang="en-US" altLang="zh-CN" sz="2800" spc="14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3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endpoint</a:t>
            </a:r>
            <a:r>
              <a:rPr lang="en-US" altLang="zh-CN" sz="2800" spc="728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3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protection</a:t>
            </a:r>
            <a:r>
              <a:rPr lang="en-US" altLang="zh-CN" sz="2800" spc="49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5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revolves</a:t>
            </a:r>
            <a:r>
              <a:rPr lang="en-US" altLang="zh-CN" sz="2800" spc="43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2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around</a:t>
            </a:r>
            <a:r>
              <a:rPr lang="en-US" altLang="zh-CN" sz="2800" spc="8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2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the</a:t>
            </a:r>
            <a:r>
              <a:rPr lang="en-US" altLang="zh-CN" sz="2800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2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critical</a:t>
            </a:r>
            <a:r>
              <a:rPr lang="en-US" altLang="zh-CN" sz="2800" spc="38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2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task</a:t>
            </a:r>
            <a:r>
              <a:rPr lang="en-US" altLang="zh-CN" sz="2800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0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of</a:t>
            </a:r>
            <a:r>
              <a:rPr lang="en-US" altLang="zh-CN" sz="2800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3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monitoring</a:t>
            </a:r>
            <a:r>
              <a:rPr lang="en-US" altLang="zh-CN" sz="2800" spc="37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2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and</a:t>
            </a:r>
            <a:r>
              <a:rPr lang="en-US" altLang="zh-CN" sz="2800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3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safeguarding</a:t>
            </a:r>
            <a:r>
              <a:rPr lang="en-US" altLang="zh-CN" sz="2800" spc="38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3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endpoints</a:t>
            </a:r>
            <a:r>
              <a:rPr lang="en-US" altLang="zh-CN" sz="2800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2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against</a:t>
            </a:r>
            <a:r>
              <a:rPr lang="en-US" altLang="zh-CN" sz="2800" spc="19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2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cyber</a:t>
            </a:r>
            <a:r>
              <a:rPr lang="en-US" altLang="zh-CN" sz="2800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800" spc="-2" dirty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threats.</a:t>
            </a:r>
            <a:endParaRPr lang="en-US" altLang="zh-CN" sz="2800">
              <a:latin typeface="Noto Sans"/>
              <a:ea typeface="Noto Sans"/>
              <a:cs typeface="No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7" name="Image540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99"/>
            <a:ext cx="12192000" cy="683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8" name="Path5408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5409" name="Image540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8168" y="1690116"/>
            <a:ext cx="5208270" cy="4112514"/>
          </a:xfrm>
          <a:prstGeom prst="rect">
            <a:avLst/>
          </a:prstGeom>
          <a:noFill/>
        </p:spPr>
      </p:pic>
      <p:grpSp>
        <p:nvGrpSpPr>
          <p:cNvPr id="5410" name="Group5410"/>
          <p:cNvGrpSpPr/>
          <p:nvPr/>
        </p:nvGrpSpPr>
        <p:grpSpPr>
          <a:xfrm>
            <a:off x="135636" y="5890260"/>
            <a:ext cx="556260" cy="556260"/>
            <a:chOff x="135636" y="5890260"/>
            <a:chExt cx="556260" cy="556260"/>
          </a:xfrm>
        </p:grpSpPr>
        <p:sp>
          <p:nvSpPr>
            <p:cNvPr id="5411" name="Path5411"/>
            <p:cNvSpPr/>
            <p:nvPr/>
          </p:nvSpPr>
          <p:spPr>
            <a:xfrm>
              <a:off x="135636" y="5890260"/>
              <a:ext cx="556260" cy="556260"/>
            </a:xfrm>
            <a:custGeom>
              <a:avLst/>
              <a:gdLst/>
              <a:ahLst/>
              <a:cxnLst/>
              <a:rect l="l" t="t" r="r" b="b"/>
              <a:pathLst>
                <a:path w="556260" h="556260">
                  <a:moveTo>
                    <a:pt x="0" y="278130"/>
                  </a:moveTo>
                  <a:cubicBezTo>
                    <a:pt x="0" y="124524"/>
                    <a:pt x="124523" y="0"/>
                    <a:pt x="278130" y="0"/>
                  </a:cubicBezTo>
                  <a:cubicBezTo>
                    <a:pt x="431737" y="0"/>
                    <a:pt x="556260" y="124524"/>
                    <a:pt x="556260" y="278130"/>
                  </a:cubicBezTo>
                  <a:cubicBezTo>
                    <a:pt x="556260" y="431736"/>
                    <a:pt x="431737" y="556260"/>
                    <a:pt x="278130" y="556260"/>
                  </a:cubicBezTo>
                  <a:cubicBezTo>
                    <a:pt x="124523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12" name="Path5412"/>
            <p:cNvSpPr/>
            <p:nvPr/>
          </p:nvSpPr>
          <p:spPr>
            <a:xfrm>
              <a:off x="235001" y="6301131"/>
              <a:ext cx="351244" cy="116852"/>
            </a:xfrm>
            <a:custGeom>
              <a:avLst/>
              <a:gdLst/>
              <a:ahLst/>
              <a:cxnLst/>
              <a:rect l="l" t="t" r="r" b="b"/>
              <a:pathLst>
                <a:path w="351244" h="116852">
                  <a:moveTo>
                    <a:pt x="351244" y="6134"/>
                  </a:moveTo>
                  <a:cubicBezTo>
                    <a:pt x="274117" y="101803"/>
                    <a:pt x="134049" y="116853"/>
                    <a:pt x="38367" y="39725"/>
                  </a:cubicBezTo>
                  <a:cubicBezTo>
                    <a:pt x="23978" y="28130"/>
                    <a:pt x="11087" y="14783"/>
                    <a:pt x="0" y="0"/>
                  </a:cubicBezTo>
                  <a:lnTo>
                    <a:pt x="351244" y="6134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13" name="Path5413"/>
            <p:cNvSpPr/>
            <p:nvPr/>
          </p:nvSpPr>
          <p:spPr>
            <a:xfrm>
              <a:off x="209262" y="6287979"/>
              <a:ext cx="394841" cy="130004"/>
            </a:xfrm>
            <a:custGeom>
              <a:avLst/>
              <a:gdLst/>
              <a:ahLst/>
              <a:cxnLst/>
              <a:rect l="l" t="t" r="r" b="b"/>
              <a:pathLst>
                <a:path w="394841" h="130004">
                  <a:moveTo>
                    <a:pt x="376982" y="19286"/>
                  </a:moveTo>
                  <a:cubicBezTo>
                    <a:pt x="299855" y="114955"/>
                    <a:pt x="159787" y="130004"/>
                    <a:pt x="64105" y="52877"/>
                  </a:cubicBezTo>
                  <a:cubicBezTo>
                    <a:pt x="49716" y="41282"/>
                    <a:pt x="36826" y="27934"/>
                    <a:pt x="25739" y="13152"/>
                  </a:cubicBezTo>
                  <a:lnTo>
                    <a:pt x="376982" y="19286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5414" name="Group5414"/>
          <p:cNvGrpSpPr/>
          <p:nvPr/>
        </p:nvGrpSpPr>
        <p:grpSpPr>
          <a:xfrm>
            <a:off x="2569464" y="5890260"/>
            <a:ext cx="556260" cy="556260"/>
            <a:chOff x="2569464" y="5890260"/>
            <a:chExt cx="556260" cy="556260"/>
          </a:xfrm>
        </p:grpSpPr>
        <p:sp>
          <p:nvSpPr>
            <p:cNvPr id="5415" name="Path5415"/>
            <p:cNvSpPr/>
            <p:nvPr/>
          </p:nvSpPr>
          <p:spPr>
            <a:xfrm>
              <a:off x="2569464" y="5890260"/>
              <a:ext cx="556260" cy="556260"/>
            </a:xfrm>
            <a:custGeom>
              <a:avLst/>
              <a:gdLst/>
              <a:ahLst/>
              <a:cxnLst/>
              <a:rect l="l" t="t" r="r" b="b"/>
              <a:pathLst>
                <a:path w="556260" h="556260">
                  <a:moveTo>
                    <a:pt x="0" y="278130"/>
                  </a:moveTo>
                  <a:cubicBezTo>
                    <a:pt x="0" y="124524"/>
                    <a:pt x="124460" y="0"/>
                    <a:pt x="278130" y="0"/>
                  </a:cubicBezTo>
                  <a:cubicBezTo>
                    <a:pt x="431800" y="0"/>
                    <a:pt x="556260" y="124524"/>
                    <a:pt x="556260" y="278130"/>
                  </a:cubicBezTo>
                  <a:cubicBezTo>
                    <a:pt x="556260" y="431736"/>
                    <a:pt x="431800" y="556260"/>
                    <a:pt x="278130" y="556260"/>
                  </a:cubicBezTo>
                  <a:cubicBezTo>
                    <a:pt x="124460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16" name="Path5416"/>
            <p:cNvSpPr/>
            <p:nvPr/>
          </p:nvSpPr>
          <p:spPr>
            <a:xfrm>
              <a:off x="2630297" y="6212129"/>
              <a:ext cx="436118" cy="198082"/>
            </a:xfrm>
            <a:custGeom>
              <a:avLst/>
              <a:gdLst/>
              <a:ahLst/>
              <a:cxnLst/>
              <a:rect l="l" t="t" r="r" b="b"/>
              <a:pathLst>
                <a:path w="436118" h="198082">
                  <a:moveTo>
                    <a:pt x="436118" y="0"/>
                  </a:moveTo>
                  <a:cubicBezTo>
                    <a:pt x="411480" y="120396"/>
                    <a:pt x="294005" y="198082"/>
                    <a:pt x="173609" y="173507"/>
                  </a:cubicBezTo>
                  <a:cubicBezTo>
                    <a:pt x="86233" y="155664"/>
                    <a:pt x="17907" y="87376"/>
                    <a:pt x="0" y="0"/>
                  </a:cubicBezTo>
                  <a:lnTo>
                    <a:pt x="436118" y="0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17" name="Path5417"/>
            <p:cNvSpPr/>
            <p:nvPr/>
          </p:nvSpPr>
          <p:spPr>
            <a:xfrm>
              <a:off x="2614730" y="6197141"/>
              <a:ext cx="466673" cy="213070"/>
            </a:xfrm>
            <a:custGeom>
              <a:avLst/>
              <a:gdLst/>
              <a:ahLst/>
              <a:cxnLst/>
              <a:rect l="l" t="t" r="r" b="b"/>
              <a:pathLst>
                <a:path w="466673" h="213070">
                  <a:moveTo>
                    <a:pt x="451685" y="14989"/>
                  </a:moveTo>
                  <a:cubicBezTo>
                    <a:pt x="427047" y="135384"/>
                    <a:pt x="309572" y="213070"/>
                    <a:pt x="189176" y="188496"/>
                  </a:cubicBezTo>
                  <a:cubicBezTo>
                    <a:pt x="101800" y="170652"/>
                    <a:pt x="33474" y="102364"/>
                    <a:pt x="15567" y="14989"/>
                  </a:cubicBezTo>
                  <a:lnTo>
                    <a:pt x="451685" y="14989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5418" name="Group5418"/>
          <p:cNvGrpSpPr/>
          <p:nvPr/>
        </p:nvGrpSpPr>
        <p:grpSpPr>
          <a:xfrm>
            <a:off x="5003292" y="5890260"/>
            <a:ext cx="556260" cy="556260"/>
            <a:chOff x="5003292" y="5890260"/>
            <a:chExt cx="556260" cy="556260"/>
          </a:xfrm>
        </p:grpSpPr>
        <p:sp>
          <p:nvSpPr>
            <p:cNvPr id="5419" name="Path5419"/>
            <p:cNvSpPr/>
            <p:nvPr/>
          </p:nvSpPr>
          <p:spPr>
            <a:xfrm>
              <a:off x="5003292" y="5890260"/>
              <a:ext cx="556260" cy="556260"/>
            </a:xfrm>
            <a:custGeom>
              <a:avLst/>
              <a:gdLst/>
              <a:ahLst/>
              <a:cxnLst/>
              <a:rect l="l" t="t" r="r" b="b"/>
              <a:pathLst>
                <a:path w="556260" h="556260">
                  <a:moveTo>
                    <a:pt x="0" y="278130"/>
                  </a:moveTo>
                  <a:cubicBezTo>
                    <a:pt x="0" y="124524"/>
                    <a:pt x="124460" y="0"/>
                    <a:pt x="278130" y="0"/>
                  </a:cubicBezTo>
                  <a:cubicBezTo>
                    <a:pt x="431673" y="0"/>
                    <a:pt x="556260" y="124524"/>
                    <a:pt x="556260" y="278130"/>
                  </a:cubicBezTo>
                  <a:cubicBezTo>
                    <a:pt x="556260" y="431736"/>
                    <a:pt x="431673" y="556260"/>
                    <a:pt x="278130" y="556260"/>
                  </a:cubicBezTo>
                  <a:cubicBezTo>
                    <a:pt x="124460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20" name="Path5420"/>
            <p:cNvSpPr/>
            <p:nvPr/>
          </p:nvSpPr>
          <p:spPr>
            <a:xfrm>
              <a:off x="5058156" y="6123127"/>
              <a:ext cx="466598" cy="287084"/>
            </a:xfrm>
            <a:custGeom>
              <a:avLst/>
              <a:gdLst/>
              <a:ahLst/>
              <a:cxnLst/>
              <a:rect l="l" t="t" r="r" b="b"/>
              <a:pathLst>
                <a:path w="466598" h="287084">
                  <a:moveTo>
                    <a:pt x="442087" y="0"/>
                  </a:moveTo>
                  <a:cubicBezTo>
                    <a:pt x="466598" y="120396"/>
                    <a:pt x="388874" y="237935"/>
                    <a:pt x="268478" y="262509"/>
                  </a:cubicBezTo>
                  <a:cubicBezTo>
                    <a:pt x="148082" y="287084"/>
                    <a:pt x="30607" y="209410"/>
                    <a:pt x="5969" y="89002"/>
                  </a:cubicBezTo>
                  <a:cubicBezTo>
                    <a:pt x="0" y="59639"/>
                    <a:pt x="0" y="29363"/>
                    <a:pt x="5969" y="0"/>
                  </a:cubicBezTo>
                  <a:lnTo>
                    <a:pt x="442087" y="0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21" name="Path5421"/>
            <p:cNvSpPr/>
            <p:nvPr/>
          </p:nvSpPr>
          <p:spPr>
            <a:xfrm>
              <a:off x="5043181" y="6108149"/>
              <a:ext cx="481573" cy="317045"/>
            </a:xfrm>
            <a:custGeom>
              <a:avLst/>
              <a:gdLst/>
              <a:ahLst/>
              <a:cxnLst/>
              <a:rect l="l" t="t" r="r" b="b"/>
              <a:pathLst>
                <a:path w="481573" h="317045">
                  <a:moveTo>
                    <a:pt x="457062" y="14978"/>
                  </a:moveTo>
                  <a:cubicBezTo>
                    <a:pt x="481573" y="135374"/>
                    <a:pt x="403849" y="252913"/>
                    <a:pt x="283453" y="277487"/>
                  </a:cubicBezTo>
                  <a:cubicBezTo>
                    <a:pt x="163057" y="302062"/>
                    <a:pt x="45582" y="224389"/>
                    <a:pt x="20944" y="103980"/>
                  </a:cubicBezTo>
                  <a:cubicBezTo>
                    <a:pt x="14975" y="74618"/>
                    <a:pt x="14975" y="44341"/>
                    <a:pt x="20944" y="14978"/>
                  </a:cubicBezTo>
                  <a:lnTo>
                    <a:pt x="457062" y="14978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5422" name="Group5422"/>
          <p:cNvGrpSpPr/>
          <p:nvPr/>
        </p:nvGrpSpPr>
        <p:grpSpPr>
          <a:xfrm>
            <a:off x="7438645" y="5890260"/>
            <a:ext cx="556259" cy="556260"/>
            <a:chOff x="7438645" y="5890260"/>
            <a:chExt cx="556259" cy="556260"/>
          </a:xfrm>
        </p:grpSpPr>
        <p:sp>
          <p:nvSpPr>
            <p:cNvPr id="5423" name="Path5423"/>
            <p:cNvSpPr/>
            <p:nvPr/>
          </p:nvSpPr>
          <p:spPr>
            <a:xfrm>
              <a:off x="7438645" y="5890260"/>
              <a:ext cx="556259" cy="556260"/>
            </a:xfrm>
            <a:custGeom>
              <a:avLst/>
              <a:gdLst/>
              <a:ahLst/>
              <a:cxnLst/>
              <a:rect l="l" t="t" r="r" b="b"/>
              <a:pathLst>
                <a:path w="556259" h="556260">
                  <a:moveTo>
                    <a:pt x="0" y="278130"/>
                  </a:moveTo>
                  <a:cubicBezTo>
                    <a:pt x="0" y="124524"/>
                    <a:pt x="124460" y="0"/>
                    <a:pt x="278130" y="0"/>
                  </a:cubicBezTo>
                  <a:cubicBezTo>
                    <a:pt x="431800" y="0"/>
                    <a:pt x="556260" y="124524"/>
                    <a:pt x="556260" y="278130"/>
                  </a:cubicBezTo>
                  <a:cubicBezTo>
                    <a:pt x="556260" y="431736"/>
                    <a:pt x="431800" y="556260"/>
                    <a:pt x="278130" y="556260"/>
                  </a:cubicBezTo>
                  <a:cubicBezTo>
                    <a:pt x="124460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24" name="Path5424"/>
            <p:cNvSpPr/>
            <p:nvPr/>
          </p:nvSpPr>
          <p:spPr>
            <a:xfrm>
              <a:off x="7476998" y="6027992"/>
              <a:ext cx="489331" cy="389991"/>
            </a:xfrm>
            <a:custGeom>
              <a:avLst/>
              <a:gdLst/>
              <a:ahLst/>
              <a:cxnLst/>
              <a:rect l="l" t="t" r="r" b="b"/>
              <a:pathLst>
                <a:path w="489331" h="389991">
                  <a:moveTo>
                    <a:pt x="412242" y="0"/>
                  </a:moveTo>
                  <a:cubicBezTo>
                    <a:pt x="489331" y="95682"/>
                    <a:pt x="474345" y="235750"/>
                    <a:pt x="378587" y="312877"/>
                  </a:cubicBezTo>
                  <a:cubicBezTo>
                    <a:pt x="282956" y="389992"/>
                    <a:pt x="142876" y="374942"/>
                    <a:pt x="65787" y="279273"/>
                  </a:cubicBezTo>
                  <a:cubicBezTo>
                    <a:pt x="1905" y="200025"/>
                    <a:pt x="0" y="87554"/>
                    <a:pt x="60960" y="6134"/>
                  </a:cubicBezTo>
                  <a:lnTo>
                    <a:pt x="412242" y="0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25" name="Path5425"/>
            <p:cNvSpPr/>
            <p:nvPr/>
          </p:nvSpPr>
          <p:spPr>
            <a:xfrm>
              <a:off x="7461046" y="6010134"/>
              <a:ext cx="505283" cy="425708"/>
            </a:xfrm>
            <a:custGeom>
              <a:avLst/>
              <a:gdLst/>
              <a:ahLst/>
              <a:cxnLst/>
              <a:rect l="l" t="t" r="r" b="b"/>
              <a:pathLst>
                <a:path w="505283" h="425708">
                  <a:moveTo>
                    <a:pt x="428195" y="17857"/>
                  </a:moveTo>
                  <a:cubicBezTo>
                    <a:pt x="505284" y="113540"/>
                    <a:pt x="490298" y="253608"/>
                    <a:pt x="394539" y="330735"/>
                  </a:cubicBezTo>
                  <a:cubicBezTo>
                    <a:pt x="298909" y="407849"/>
                    <a:pt x="158828" y="392800"/>
                    <a:pt x="81739" y="297131"/>
                  </a:cubicBezTo>
                  <a:cubicBezTo>
                    <a:pt x="17858" y="217882"/>
                    <a:pt x="15953" y="105411"/>
                    <a:pt x="76912" y="23992"/>
                  </a:cubicBezTo>
                  <a:lnTo>
                    <a:pt x="428195" y="17857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5426" name="Group5426"/>
          <p:cNvGrpSpPr/>
          <p:nvPr/>
        </p:nvGrpSpPr>
        <p:grpSpPr>
          <a:xfrm>
            <a:off x="9872472" y="5890260"/>
            <a:ext cx="556260" cy="556260"/>
            <a:chOff x="9872472" y="5890260"/>
            <a:chExt cx="556260" cy="556260"/>
          </a:xfrm>
        </p:grpSpPr>
        <p:sp>
          <p:nvSpPr>
            <p:cNvPr id="5427" name="Path5427"/>
            <p:cNvSpPr/>
            <p:nvPr/>
          </p:nvSpPr>
          <p:spPr>
            <a:xfrm>
              <a:off x="9872472" y="5890260"/>
              <a:ext cx="556260" cy="556260"/>
            </a:xfrm>
            <a:custGeom>
              <a:avLst/>
              <a:gdLst/>
              <a:ahLst/>
              <a:cxnLst/>
              <a:rect l="l" t="t" r="r" b="b"/>
              <a:pathLst>
                <a:path w="556260" h="556260">
                  <a:moveTo>
                    <a:pt x="0" y="278130"/>
                  </a:moveTo>
                  <a:cubicBezTo>
                    <a:pt x="0" y="124524"/>
                    <a:pt x="124460" y="0"/>
                    <a:pt x="278130" y="0"/>
                  </a:cubicBezTo>
                  <a:cubicBezTo>
                    <a:pt x="431673" y="0"/>
                    <a:pt x="556260" y="124524"/>
                    <a:pt x="556260" y="278130"/>
                  </a:cubicBezTo>
                  <a:cubicBezTo>
                    <a:pt x="556260" y="431736"/>
                    <a:pt x="431673" y="556260"/>
                    <a:pt x="278130" y="556260"/>
                  </a:cubicBezTo>
                  <a:cubicBezTo>
                    <a:pt x="124460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28" name="Path5428"/>
            <p:cNvSpPr/>
            <p:nvPr/>
          </p:nvSpPr>
          <p:spPr>
            <a:xfrm>
              <a:off x="9928860" y="5945124"/>
              <a:ext cx="445008" cy="445008"/>
            </a:xfrm>
            <a:custGeom>
              <a:avLst/>
              <a:gdLst/>
              <a:ahLst/>
              <a:cxnLst/>
              <a:rect l="l" t="t" r="r" b="b"/>
              <a:pathLst>
                <a:path w="445008" h="445008">
                  <a:moveTo>
                    <a:pt x="222504" y="0"/>
                  </a:moveTo>
                  <a:cubicBezTo>
                    <a:pt x="345440" y="0"/>
                    <a:pt x="445008" y="99619"/>
                    <a:pt x="445008" y="222504"/>
                  </a:cubicBezTo>
                  <a:cubicBezTo>
                    <a:pt x="445008" y="345389"/>
                    <a:pt x="345440" y="445008"/>
                    <a:pt x="222504" y="445008"/>
                  </a:cubicBezTo>
                  <a:cubicBezTo>
                    <a:pt x="99568" y="445008"/>
                    <a:pt x="0" y="345389"/>
                    <a:pt x="0" y="222504"/>
                  </a:cubicBezTo>
                  <a:cubicBezTo>
                    <a:pt x="0" y="99619"/>
                    <a:pt x="99568" y="0"/>
                    <a:pt x="222504" y="0"/>
                  </a:cubicBez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29" name="Path5429"/>
            <p:cNvSpPr/>
            <p:nvPr/>
          </p:nvSpPr>
          <p:spPr>
            <a:xfrm>
              <a:off x="9916160" y="5932424"/>
              <a:ext cx="470408" cy="470408"/>
            </a:xfrm>
            <a:custGeom>
              <a:avLst/>
              <a:gdLst/>
              <a:ahLst/>
              <a:cxnLst/>
              <a:rect l="l" t="t" r="r" b="b"/>
              <a:pathLst>
                <a:path w="470408" h="470408">
                  <a:moveTo>
                    <a:pt x="235204" y="12700"/>
                  </a:moveTo>
                  <a:cubicBezTo>
                    <a:pt x="358140" y="12700"/>
                    <a:pt x="457708" y="112319"/>
                    <a:pt x="457708" y="235204"/>
                  </a:cubicBezTo>
                  <a:cubicBezTo>
                    <a:pt x="457708" y="358089"/>
                    <a:pt x="358140" y="457708"/>
                    <a:pt x="235204" y="457708"/>
                  </a:cubicBezTo>
                  <a:cubicBezTo>
                    <a:pt x="112268" y="457708"/>
                    <a:pt x="12700" y="358089"/>
                    <a:pt x="12700" y="235204"/>
                  </a:cubicBezTo>
                  <a:cubicBezTo>
                    <a:pt x="12700" y="112319"/>
                    <a:pt x="112268" y="12700"/>
                    <a:pt x="235204" y="12700"/>
                  </a:cubicBez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pic>
        <p:nvPicPr>
          <p:cNvPr id="5430" name="Image54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448" y="1289304"/>
            <a:ext cx="3217164" cy="45720"/>
          </a:xfrm>
          <a:prstGeom prst="rect">
            <a:avLst/>
          </a:prstGeom>
          <a:noFill/>
        </p:spPr>
      </p:pic>
      <p:sp>
        <p:nvSpPr>
          <p:cNvPr id="5431" name="Text Box5431"/>
          <p:cNvSpPr txBox="1"/>
          <p:nvPr/>
        </p:nvSpPr>
        <p:spPr>
          <a:xfrm>
            <a:off x="929640" y="762279"/>
            <a:ext cx="3235348" cy="559613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4406"/>
              </a:lnSpc>
            </a:pPr>
            <a:r>
              <a:rPr lang="en-US" altLang="zh-CN" sz="4400" b="1" spc="-1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Anti-Malware</a:t>
            </a:r>
            <a:endParaRPr lang="en-US" altLang="zh-CN" sz="4400">
              <a:latin typeface="Calibri"/>
              <a:ea typeface="Calibri"/>
              <a:cs typeface="Calibri"/>
            </a:endParaRPr>
          </a:p>
        </p:txBody>
      </p:sp>
      <p:sp>
        <p:nvSpPr>
          <p:cNvPr id="5432" name="Text Box5432"/>
          <p:cNvSpPr txBox="1"/>
          <p:nvPr/>
        </p:nvSpPr>
        <p:spPr>
          <a:xfrm>
            <a:off x="929640" y="2264811"/>
            <a:ext cx="5299730" cy="2481074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442"/>
              </a:lnSpc>
            </a:pPr>
            <a:r>
              <a:rPr lang="en-US" altLang="zh-CN" sz="2000" spc="2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One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of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the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2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foundational</a:t>
            </a:r>
            <a:r>
              <a:rPr lang="en-US" altLang="zh-CN" sz="2000" spc="-8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elements</a:t>
            </a:r>
            <a:r>
              <a:rPr lang="en-US" altLang="zh-CN" sz="2000" spc="5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3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of</a:t>
            </a:r>
            <a:r>
              <a:rPr lang="en-US" altLang="zh-CN" sz="2000" spc="52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2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endpoint</a:t>
            </a:r>
            <a:r>
              <a:rPr lang="en-US" altLang="zh-CN" sz="2000" spc="-22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protection</a:t>
            </a:r>
            <a:r>
              <a:rPr lang="en-US" altLang="zh-CN" sz="2000" spc="-6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is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6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anti-malware</a:t>
            </a:r>
            <a:r>
              <a:rPr lang="en-US" altLang="zh-CN" sz="2000" spc="52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-3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software,</a:t>
            </a:r>
            <a:r>
              <a:rPr lang="en-US" altLang="zh-CN" sz="2000" spc="5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which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includes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the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2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familiar</a:t>
            </a:r>
            <a:r>
              <a:rPr lang="en-US" altLang="zh-CN" sz="2000" spc="52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2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antivirus</a:t>
            </a:r>
            <a:r>
              <a:rPr lang="en-US" altLang="zh-CN" sz="2000" spc="-13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solutions.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3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These</a:t>
            </a:r>
            <a:r>
              <a:rPr lang="en-US" altLang="zh-CN" sz="2000" spc="-12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6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anti-malware</a:t>
            </a:r>
            <a:r>
              <a:rPr lang="en-US" altLang="zh-CN" sz="2000" spc="52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systems</a:t>
            </a:r>
            <a:r>
              <a:rPr lang="en-US" altLang="zh-CN" sz="2000" spc="16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3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play</a:t>
            </a:r>
            <a:r>
              <a:rPr lang="en-US" altLang="zh-CN" sz="2000" spc="-1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a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critical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3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role</a:t>
            </a:r>
            <a:r>
              <a:rPr lang="en-US" altLang="zh-CN" sz="2000" spc="-1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in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identifying</a:t>
            </a:r>
            <a:r>
              <a:rPr lang="en-US" altLang="zh-CN" sz="2000" spc="52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4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and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preventing</a:t>
            </a:r>
            <a:r>
              <a:rPr lang="en-US" altLang="zh-CN" sz="2000" spc="-32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infections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3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caused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3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by</a:t>
            </a:r>
            <a:r>
              <a:rPr lang="en-US" altLang="zh-CN" sz="2000" spc="-1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3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various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forms</a:t>
            </a:r>
            <a:r>
              <a:rPr lang="en-US" altLang="zh-CN" sz="2000" spc="1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of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3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malicious</a:t>
            </a:r>
            <a:r>
              <a:rPr lang="en-US" altLang="zh-CN" sz="2000" spc="-6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-3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software,</a:t>
            </a:r>
            <a:r>
              <a:rPr lang="en-US" altLang="zh-CN" sz="2000" spc="9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including</a:t>
            </a:r>
            <a:r>
              <a:rPr lang="en-US" altLang="zh-CN" sz="2000" spc="52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-3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viruses,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-4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worms,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2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and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other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3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malware</a:t>
            </a:r>
            <a:r>
              <a:rPr lang="en-US" altLang="zh-CN" sz="20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20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types.</a:t>
            </a:r>
            <a:endParaRPr lang="en-US" altLang="zh-CN" sz="2000">
              <a:latin typeface="Noto Sans"/>
              <a:ea typeface="Noto Sans"/>
              <a:cs typeface="Noto Sans"/>
            </a:endParaRPr>
          </a:p>
        </p:txBody>
      </p:sp>
      <p:sp>
        <p:nvSpPr>
          <p:cNvPr id="5433" name="Text Box5433"/>
          <p:cNvSpPr txBox="1"/>
          <p:nvPr/>
        </p:nvSpPr>
        <p:spPr>
          <a:xfrm>
            <a:off x="858317" y="6137072"/>
            <a:ext cx="1490511" cy="2545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004"/>
              </a:lnSpc>
            </a:pPr>
            <a:r>
              <a:rPr lang="en-US" altLang="zh-CN" sz="2000" b="1" spc="-6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Anti-Malware</a:t>
            </a:r>
            <a:endParaRPr lang="en-US" altLang="zh-CN" sz="2000">
              <a:latin typeface="Calibri"/>
              <a:ea typeface="Calibri"/>
              <a:cs typeface="Calibri"/>
            </a:endParaRPr>
          </a:p>
        </p:txBody>
      </p:sp>
      <p:sp>
        <p:nvSpPr>
          <p:cNvPr id="5434" name="Text Box5434"/>
          <p:cNvSpPr txBox="1"/>
          <p:nvPr/>
        </p:nvSpPr>
        <p:spPr>
          <a:xfrm>
            <a:off x="3277870" y="6034888"/>
            <a:ext cx="1273938" cy="1786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6"/>
              </a:lnSpc>
            </a:pPr>
            <a:r>
              <a:rPr lang="en-US" altLang="zh-CN" sz="1400" b="1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Next-Generation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435" name="Text Box5435"/>
          <p:cNvSpPr txBox="1"/>
          <p:nvPr/>
        </p:nvSpPr>
        <p:spPr>
          <a:xfrm>
            <a:off x="3277870" y="6230493"/>
            <a:ext cx="1288218" cy="178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4"/>
              </a:lnSpc>
            </a:pPr>
            <a:r>
              <a:rPr lang="en-US" altLang="zh-CN" sz="1400" b="1" spc="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Antivirus</a:t>
            </a:r>
            <a:r>
              <a:rPr lang="en-US" altLang="zh-CN" sz="1400" b="1" spc="-41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-1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(NGAV)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436" name="Text Box5436"/>
          <p:cNvSpPr txBox="1"/>
          <p:nvPr/>
        </p:nvSpPr>
        <p:spPr>
          <a:xfrm>
            <a:off x="5712587" y="6034888"/>
            <a:ext cx="1522372" cy="1786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6"/>
              </a:lnSpc>
            </a:pPr>
            <a:r>
              <a:rPr lang="en-US" altLang="zh-CN" sz="1400" b="1" spc="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Endpoint</a:t>
            </a:r>
            <a:r>
              <a:rPr lang="en-US" altLang="zh-CN" sz="1400" b="1" spc="-2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Protection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437" name="Text Box5437"/>
          <p:cNvSpPr txBox="1"/>
          <p:nvPr/>
        </p:nvSpPr>
        <p:spPr>
          <a:xfrm>
            <a:off x="5712587" y="6230493"/>
            <a:ext cx="1106700" cy="178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4"/>
              </a:lnSpc>
            </a:pPr>
            <a:r>
              <a:rPr lang="en-US" altLang="zh-CN" sz="1400" b="1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Platform</a:t>
            </a:r>
            <a:r>
              <a:rPr lang="en-US" altLang="zh-CN" sz="1400" b="1" spc="-26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(EPP)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438" name="Text Box5438"/>
          <p:cNvSpPr txBox="1"/>
          <p:nvPr/>
        </p:nvSpPr>
        <p:spPr>
          <a:xfrm>
            <a:off x="8147050" y="6034888"/>
            <a:ext cx="1470218" cy="1786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6"/>
              </a:lnSpc>
            </a:pPr>
            <a:r>
              <a:rPr lang="en-US" altLang="zh-CN" sz="1400" b="1" spc="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Endpoint</a:t>
            </a:r>
            <a:r>
              <a:rPr lang="en-US" altLang="zh-CN" sz="1400" b="1" spc="-2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Detection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439" name="Text Box5439"/>
          <p:cNvSpPr txBox="1"/>
          <p:nvPr/>
        </p:nvSpPr>
        <p:spPr>
          <a:xfrm>
            <a:off x="8147050" y="6230493"/>
            <a:ext cx="1511282" cy="178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4"/>
              </a:lnSpc>
            </a:pPr>
            <a:r>
              <a:rPr lang="en-US" altLang="zh-CN" sz="1400" b="1" spc="3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400" b="1" spc="-1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Response</a:t>
            </a:r>
            <a:r>
              <a:rPr lang="en-US" altLang="zh-CN" sz="1400" b="1" spc="-24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(EDR)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440" name="Text Box5440"/>
          <p:cNvSpPr txBox="1"/>
          <p:nvPr/>
        </p:nvSpPr>
        <p:spPr>
          <a:xfrm>
            <a:off x="10581768" y="6034888"/>
            <a:ext cx="1495938" cy="1786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6"/>
              </a:lnSpc>
            </a:pPr>
            <a:r>
              <a:rPr lang="en-US" altLang="zh-CN" sz="1400" b="1" spc="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Extended</a:t>
            </a:r>
            <a:r>
              <a:rPr lang="en-US" altLang="zh-CN" sz="1400" b="1" spc="-3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1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Detection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441" name="Text Box5441"/>
          <p:cNvSpPr txBox="1"/>
          <p:nvPr/>
        </p:nvSpPr>
        <p:spPr>
          <a:xfrm>
            <a:off x="10581768" y="6230493"/>
            <a:ext cx="1522336" cy="178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4"/>
              </a:lnSpc>
            </a:pPr>
            <a:r>
              <a:rPr lang="en-US" altLang="zh-CN" sz="1400" b="1" spc="3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400" b="1" spc="-1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Response</a:t>
            </a:r>
            <a:r>
              <a:rPr lang="en-US" altLang="zh-CN" sz="1400" b="1" spc="-24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(XDR)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2" name="Path5442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5443" name="Group5443"/>
          <p:cNvGrpSpPr/>
          <p:nvPr/>
        </p:nvGrpSpPr>
        <p:grpSpPr>
          <a:xfrm>
            <a:off x="2569464" y="5890260"/>
            <a:ext cx="556260" cy="556260"/>
            <a:chOff x="2569464" y="5890260"/>
            <a:chExt cx="556260" cy="556260"/>
          </a:xfrm>
        </p:grpSpPr>
        <p:sp>
          <p:nvSpPr>
            <p:cNvPr id="5444" name="Path5444"/>
            <p:cNvSpPr/>
            <p:nvPr/>
          </p:nvSpPr>
          <p:spPr>
            <a:xfrm>
              <a:off x="2569464" y="5890260"/>
              <a:ext cx="556260" cy="556260"/>
            </a:xfrm>
            <a:custGeom>
              <a:avLst/>
              <a:gdLst/>
              <a:ahLst/>
              <a:cxnLst/>
              <a:rect l="l" t="t" r="r" b="b"/>
              <a:pathLst>
                <a:path w="556260" h="556260">
                  <a:moveTo>
                    <a:pt x="0" y="278130"/>
                  </a:moveTo>
                  <a:cubicBezTo>
                    <a:pt x="0" y="124524"/>
                    <a:pt x="124460" y="0"/>
                    <a:pt x="278130" y="0"/>
                  </a:cubicBezTo>
                  <a:cubicBezTo>
                    <a:pt x="431800" y="0"/>
                    <a:pt x="556260" y="124524"/>
                    <a:pt x="556260" y="278130"/>
                  </a:cubicBezTo>
                  <a:cubicBezTo>
                    <a:pt x="556260" y="431736"/>
                    <a:pt x="431800" y="556260"/>
                    <a:pt x="278130" y="556260"/>
                  </a:cubicBezTo>
                  <a:cubicBezTo>
                    <a:pt x="124460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45" name="Path5445"/>
            <p:cNvSpPr/>
            <p:nvPr/>
          </p:nvSpPr>
          <p:spPr>
            <a:xfrm>
              <a:off x="2630297" y="6212129"/>
              <a:ext cx="436118" cy="198082"/>
            </a:xfrm>
            <a:custGeom>
              <a:avLst/>
              <a:gdLst/>
              <a:ahLst/>
              <a:cxnLst/>
              <a:rect l="l" t="t" r="r" b="b"/>
              <a:pathLst>
                <a:path w="436118" h="198082">
                  <a:moveTo>
                    <a:pt x="436118" y="0"/>
                  </a:moveTo>
                  <a:cubicBezTo>
                    <a:pt x="411480" y="120396"/>
                    <a:pt x="294005" y="198082"/>
                    <a:pt x="173609" y="173507"/>
                  </a:cubicBezTo>
                  <a:cubicBezTo>
                    <a:pt x="86233" y="155664"/>
                    <a:pt x="17907" y="87376"/>
                    <a:pt x="0" y="0"/>
                  </a:cubicBezTo>
                  <a:lnTo>
                    <a:pt x="436118" y="0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46" name="Path5446"/>
            <p:cNvSpPr/>
            <p:nvPr/>
          </p:nvSpPr>
          <p:spPr>
            <a:xfrm>
              <a:off x="2614730" y="6197141"/>
              <a:ext cx="466673" cy="213070"/>
            </a:xfrm>
            <a:custGeom>
              <a:avLst/>
              <a:gdLst/>
              <a:ahLst/>
              <a:cxnLst/>
              <a:rect l="l" t="t" r="r" b="b"/>
              <a:pathLst>
                <a:path w="466673" h="213070">
                  <a:moveTo>
                    <a:pt x="451685" y="14989"/>
                  </a:moveTo>
                  <a:cubicBezTo>
                    <a:pt x="427047" y="135384"/>
                    <a:pt x="309572" y="213070"/>
                    <a:pt x="189176" y="188496"/>
                  </a:cubicBezTo>
                  <a:cubicBezTo>
                    <a:pt x="101800" y="170652"/>
                    <a:pt x="33474" y="102364"/>
                    <a:pt x="15567" y="14989"/>
                  </a:cubicBezTo>
                  <a:lnTo>
                    <a:pt x="451685" y="14989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5447" name="Group5447"/>
          <p:cNvGrpSpPr/>
          <p:nvPr/>
        </p:nvGrpSpPr>
        <p:grpSpPr>
          <a:xfrm>
            <a:off x="5003292" y="5890260"/>
            <a:ext cx="556260" cy="556260"/>
            <a:chOff x="5003292" y="5890260"/>
            <a:chExt cx="556260" cy="556260"/>
          </a:xfrm>
        </p:grpSpPr>
        <p:sp>
          <p:nvSpPr>
            <p:cNvPr id="5448" name="Path5448"/>
            <p:cNvSpPr/>
            <p:nvPr/>
          </p:nvSpPr>
          <p:spPr>
            <a:xfrm>
              <a:off x="5003292" y="5890260"/>
              <a:ext cx="556260" cy="556260"/>
            </a:xfrm>
            <a:custGeom>
              <a:avLst/>
              <a:gdLst/>
              <a:ahLst/>
              <a:cxnLst/>
              <a:rect l="l" t="t" r="r" b="b"/>
              <a:pathLst>
                <a:path w="556260" h="556260">
                  <a:moveTo>
                    <a:pt x="0" y="278130"/>
                  </a:moveTo>
                  <a:cubicBezTo>
                    <a:pt x="0" y="124524"/>
                    <a:pt x="124460" y="0"/>
                    <a:pt x="278130" y="0"/>
                  </a:cubicBezTo>
                  <a:cubicBezTo>
                    <a:pt x="431673" y="0"/>
                    <a:pt x="556260" y="124524"/>
                    <a:pt x="556260" y="278130"/>
                  </a:cubicBezTo>
                  <a:cubicBezTo>
                    <a:pt x="556260" y="431736"/>
                    <a:pt x="431673" y="556260"/>
                    <a:pt x="278130" y="556260"/>
                  </a:cubicBezTo>
                  <a:cubicBezTo>
                    <a:pt x="124460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49" name="Path5449"/>
            <p:cNvSpPr/>
            <p:nvPr/>
          </p:nvSpPr>
          <p:spPr>
            <a:xfrm>
              <a:off x="5058156" y="6123127"/>
              <a:ext cx="466598" cy="287084"/>
            </a:xfrm>
            <a:custGeom>
              <a:avLst/>
              <a:gdLst/>
              <a:ahLst/>
              <a:cxnLst/>
              <a:rect l="l" t="t" r="r" b="b"/>
              <a:pathLst>
                <a:path w="466598" h="287084">
                  <a:moveTo>
                    <a:pt x="442087" y="0"/>
                  </a:moveTo>
                  <a:cubicBezTo>
                    <a:pt x="466598" y="120396"/>
                    <a:pt x="388874" y="237935"/>
                    <a:pt x="268478" y="262509"/>
                  </a:cubicBezTo>
                  <a:cubicBezTo>
                    <a:pt x="148082" y="287084"/>
                    <a:pt x="30607" y="209410"/>
                    <a:pt x="5969" y="89002"/>
                  </a:cubicBezTo>
                  <a:cubicBezTo>
                    <a:pt x="0" y="59639"/>
                    <a:pt x="0" y="29363"/>
                    <a:pt x="5969" y="0"/>
                  </a:cubicBezTo>
                  <a:lnTo>
                    <a:pt x="442087" y="0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50" name="Path5450"/>
            <p:cNvSpPr/>
            <p:nvPr/>
          </p:nvSpPr>
          <p:spPr>
            <a:xfrm>
              <a:off x="5043181" y="6108149"/>
              <a:ext cx="481573" cy="317045"/>
            </a:xfrm>
            <a:custGeom>
              <a:avLst/>
              <a:gdLst/>
              <a:ahLst/>
              <a:cxnLst/>
              <a:rect l="l" t="t" r="r" b="b"/>
              <a:pathLst>
                <a:path w="481573" h="317045">
                  <a:moveTo>
                    <a:pt x="457062" y="14978"/>
                  </a:moveTo>
                  <a:cubicBezTo>
                    <a:pt x="481573" y="135374"/>
                    <a:pt x="403849" y="252913"/>
                    <a:pt x="283453" y="277487"/>
                  </a:cubicBezTo>
                  <a:cubicBezTo>
                    <a:pt x="163057" y="302062"/>
                    <a:pt x="45582" y="224389"/>
                    <a:pt x="20944" y="103980"/>
                  </a:cubicBezTo>
                  <a:cubicBezTo>
                    <a:pt x="14975" y="74618"/>
                    <a:pt x="14975" y="44341"/>
                    <a:pt x="20944" y="14978"/>
                  </a:cubicBezTo>
                  <a:lnTo>
                    <a:pt x="457062" y="14978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5451" name="Group5451"/>
          <p:cNvGrpSpPr/>
          <p:nvPr/>
        </p:nvGrpSpPr>
        <p:grpSpPr>
          <a:xfrm>
            <a:off x="9872472" y="5890260"/>
            <a:ext cx="556260" cy="556260"/>
            <a:chOff x="9872472" y="5890260"/>
            <a:chExt cx="556260" cy="556260"/>
          </a:xfrm>
        </p:grpSpPr>
        <p:sp>
          <p:nvSpPr>
            <p:cNvPr id="5452" name="Path5452"/>
            <p:cNvSpPr/>
            <p:nvPr/>
          </p:nvSpPr>
          <p:spPr>
            <a:xfrm>
              <a:off x="9872472" y="5890260"/>
              <a:ext cx="556260" cy="556260"/>
            </a:xfrm>
            <a:custGeom>
              <a:avLst/>
              <a:gdLst/>
              <a:ahLst/>
              <a:cxnLst/>
              <a:rect l="l" t="t" r="r" b="b"/>
              <a:pathLst>
                <a:path w="556260" h="556260">
                  <a:moveTo>
                    <a:pt x="0" y="278130"/>
                  </a:moveTo>
                  <a:cubicBezTo>
                    <a:pt x="0" y="124524"/>
                    <a:pt x="124460" y="0"/>
                    <a:pt x="278130" y="0"/>
                  </a:cubicBezTo>
                  <a:cubicBezTo>
                    <a:pt x="431673" y="0"/>
                    <a:pt x="556260" y="124524"/>
                    <a:pt x="556260" y="278130"/>
                  </a:cubicBezTo>
                  <a:cubicBezTo>
                    <a:pt x="556260" y="431736"/>
                    <a:pt x="431673" y="556260"/>
                    <a:pt x="278130" y="556260"/>
                  </a:cubicBezTo>
                  <a:cubicBezTo>
                    <a:pt x="124460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53" name="Path5453"/>
            <p:cNvSpPr/>
            <p:nvPr/>
          </p:nvSpPr>
          <p:spPr>
            <a:xfrm>
              <a:off x="9928860" y="5945124"/>
              <a:ext cx="445008" cy="445008"/>
            </a:xfrm>
            <a:custGeom>
              <a:avLst/>
              <a:gdLst/>
              <a:ahLst/>
              <a:cxnLst/>
              <a:rect l="l" t="t" r="r" b="b"/>
              <a:pathLst>
                <a:path w="445008" h="445008">
                  <a:moveTo>
                    <a:pt x="222504" y="0"/>
                  </a:moveTo>
                  <a:cubicBezTo>
                    <a:pt x="345440" y="0"/>
                    <a:pt x="445008" y="99619"/>
                    <a:pt x="445008" y="222504"/>
                  </a:cubicBezTo>
                  <a:cubicBezTo>
                    <a:pt x="445008" y="345389"/>
                    <a:pt x="345440" y="445008"/>
                    <a:pt x="222504" y="445008"/>
                  </a:cubicBezTo>
                  <a:cubicBezTo>
                    <a:pt x="99568" y="445008"/>
                    <a:pt x="0" y="345389"/>
                    <a:pt x="0" y="222504"/>
                  </a:cubicBezTo>
                  <a:cubicBezTo>
                    <a:pt x="0" y="99619"/>
                    <a:pt x="99568" y="0"/>
                    <a:pt x="222504" y="0"/>
                  </a:cubicBez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54" name="Path5454"/>
            <p:cNvSpPr/>
            <p:nvPr/>
          </p:nvSpPr>
          <p:spPr>
            <a:xfrm>
              <a:off x="9916160" y="5932424"/>
              <a:ext cx="470408" cy="470408"/>
            </a:xfrm>
            <a:custGeom>
              <a:avLst/>
              <a:gdLst/>
              <a:ahLst/>
              <a:cxnLst/>
              <a:rect l="l" t="t" r="r" b="b"/>
              <a:pathLst>
                <a:path w="470408" h="470408">
                  <a:moveTo>
                    <a:pt x="235204" y="12700"/>
                  </a:moveTo>
                  <a:cubicBezTo>
                    <a:pt x="358140" y="12700"/>
                    <a:pt x="457708" y="112319"/>
                    <a:pt x="457708" y="235204"/>
                  </a:cubicBezTo>
                  <a:cubicBezTo>
                    <a:pt x="457708" y="358089"/>
                    <a:pt x="358140" y="457708"/>
                    <a:pt x="235204" y="457708"/>
                  </a:cubicBezTo>
                  <a:cubicBezTo>
                    <a:pt x="112268" y="457708"/>
                    <a:pt x="12700" y="358089"/>
                    <a:pt x="12700" y="235204"/>
                  </a:cubicBezTo>
                  <a:cubicBezTo>
                    <a:pt x="12700" y="112319"/>
                    <a:pt x="112268" y="12700"/>
                    <a:pt x="235204" y="12700"/>
                  </a:cubicBez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pic>
        <p:nvPicPr>
          <p:cNvPr id="5455" name="Image54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448" y="1289304"/>
            <a:ext cx="8188452" cy="45720"/>
          </a:xfrm>
          <a:prstGeom prst="rect">
            <a:avLst/>
          </a:prstGeom>
          <a:noFill/>
        </p:spPr>
      </p:pic>
      <p:pic>
        <p:nvPicPr>
          <p:cNvPr id="5456" name="Image54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76" y="1680972"/>
            <a:ext cx="6094476" cy="3675888"/>
          </a:xfrm>
          <a:prstGeom prst="rect">
            <a:avLst/>
          </a:prstGeom>
          <a:noFill/>
        </p:spPr>
      </p:pic>
      <p:grpSp>
        <p:nvGrpSpPr>
          <p:cNvPr id="5457" name="Group5457"/>
          <p:cNvGrpSpPr/>
          <p:nvPr/>
        </p:nvGrpSpPr>
        <p:grpSpPr>
          <a:xfrm>
            <a:off x="7438645" y="5890260"/>
            <a:ext cx="556259" cy="556260"/>
            <a:chOff x="7438645" y="5890260"/>
            <a:chExt cx="556259" cy="556260"/>
          </a:xfrm>
        </p:grpSpPr>
        <p:sp>
          <p:nvSpPr>
            <p:cNvPr id="5458" name="Path5458"/>
            <p:cNvSpPr/>
            <p:nvPr/>
          </p:nvSpPr>
          <p:spPr>
            <a:xfrm>
              <a:off x="7438645" y="5890260"/>
              <a:ext cx="556259" cy="556260"/>
            </a:xfrm>
            <a:custGeom>
              <a:avLst/>
              <a:gdLst/>
              <a:ahLst/>
              <a:cxnLst/>
              <a:rect l="l" t="t" r="r" b="b"/>
              <a:pathLst>
                <a:path w="556259" h="556260">
                  <a:moveTo>
                    <a:pt x="0" y="278130"/>
                  </a:moveTo>
                  <a:cubicBezTo>
                    <a:pt x="0" y="124524"/>
                    <a:pt x="124460" y="0"/>
                    <a:pt x="278130" y="0"/>
                  </a:cubicBezTo>
                  <a:cubicBezTo>
                    <a:pt x="431800" y="0"/>
                    <a:pt x="556260" y="124524"/>
                    <a:pt x="556260" y="278130"/>
                  </a:cubicBezTo>
                  <a:cubicBezTo>
                    <a:pt x="556260" y="431736"/>
                    <a:pt x="431800" y="556260"/>
                    <a:pt x="278130" y="556260"/>
                  </a:cubicBezTo>
                  <a:cubicBezTo>
                    <a:pt x="124460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59" name="Path5459"/>
            <p:cNvSpPr/>
            <p:nvPr/>
          </p:nvSpPr>
          <p:spPr>
            <a:xfrm>
              <a:off x="7476998" y="6027992"/>
              <a:ext cx="489331" cy="389991"/>
            </a:xfrm>
            <a:custGeom>
              <a:avLst/>
              <a:gdLst/>
              <a:ahLst/>
              <a:cxnLst/>
              <a:rect l="l" t="t" r="r" b="b"/>
              <a:pathLst>
                <a:path w="489331" h="389991">
                  <a:moveTo>
                    <a:pt x="412242" y="0"/>
                  </a:moveTo>
                  <a:cubicBezTo>
                    <a:pt x="489331" y="95682"/>
                    <a:pt x="474345" y="235750"/>
                    <a:pt x="378587" y="312877"/>
                  </a:cubicBezTo>
                  <a:cubicBezTo>
                    <a:pt x="282956" y="389992"/>
                    <a:pt x="142876" y="374942"/>
                    <a:pt x="65787" y="279273"/>
                  </a:cubicBezTo>
                  <a:cubicBezTo>
                    <a:pt x="1905" y="200025"/>
                    <a:pt x="0" y="87554"/>
                    <a:pt x="60960" y="6134"/>
                  </a:cubicBezTo>
                  <a:lnTo>
                    <a:pt x="412242" y="0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60" name="Path5460"/>
            <p:cNvSpPr/>
            <p:nvPr/>
          </p:nvSpPr>
          <p:spPr>
            <a:xfrm>
              <a:off x="7461046" y="6010134"/>
              <a:ext cx="505283" cy="425708"/>
            </a:xfrm>
            <a:custGeom>
              <a:avLst/>
              <a:gdLst/>
              <a:ahLst/>
              <a:cxnLst/>
              <a:rect l="l" t="t" r="r" b="b"/>
              <a:pathLst>
                <a:path w="505283" h="425708">
                  <a:moveTo>
                    <a:pt x="428195" y="17857"/>
                  </a:moveTo>
                  <a:cubicBezTo>
                    <a:pt x="505284" y="113540"/>
                    <a:pt x="490298" y="253608"/>
                    <a:pt x="394539" y="330735"/>
                  </a:cubicBezTo>
                  <a:cubicBezTo>
                    <a:pt x="298909" y="407849"/>
                    <a:pt x="158828" y="392800"/>
                    <a:pt x="81739" y="297131"/>
                  </a:cubicBezTo>
                  <a:cubicBezTo>
                    <a:pt x="17858" y="217882"/>
                    <a:pt x="15953" y="105411"/>
                    <a:pt x="76912" y="23992"/>
                  </a:cubicBezTo>
                  <a:lnTo>
                    <a:pt x="428195" y="17857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5461" name="Group5461"/>
          <p:cNvGrpSpPr/>
          <p:nvPr/>
        </p:nvGrpSpPr>
        <p:grpSpPr>
          <a:xfrm>
            <a:off x="135636" y="5890260"/>
            <a:ext cx="556260" cy="556260"/>
            <a:chOff x="135636" y="5890260"/>
            <a:chExt cx="556260" cy="556260"/>
          </a:xfrm>
        </p:grpSpPr>
        <p:sp>
          <p:nvSpPr>
            <p:cNvPr id="5462" name="Path5462"/>
            <p:cNvSpPr/>
            <p:nvPr/>
          </p:nvSpPr>
          <p:spPr>
            <a:xfrm>
              <a:off x="135636" y="5890260"/>
              <a:ext cx="556260" cy="556260"/>
            </a:xfrm>
            <a:custGeom>
              <a:avLst/>
              <a:gdLst/>
              <a:ahLst/>
              <a:cxnLst/>
              <a:rect l="l" t="t" r="r" b="b"/>
              <a:pathLst>
                <a:path w="556260" h="556260">
                  <a:moveTo>
                    <a:pt x="0" y="278130"/>
                  </a:moveTo>
                  <a:cubicBezTo>
                    <a:pt x="0" y="124524"/>
                    <a:pt x="124523" y="0"/>
                    <a:pt x="278130" y="0"/>
                  </a:cubicBezTo>
                  <a:cubicBezTo>
                    <a:pt x="431737" y="0"/>
                    <a:pt x="556260" y="124524"/>
                    <a:pt x="556260" y="278130"/>
                  </a:cubicBezTo>
                  <a:cubicBezTo>
                    <a:pt x="556260" y="431736"/>
                    <a:pt x="431737" y="556260"/>
                    <a:pt x="278130" y="556260"/>
                  </a:cubicBezTo>
                  <a:cubicBezTo>
                    <a:pt x="124523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63" name="Path5463"/>
            <p:cNvSpPr/>
            <p:nvPr/>
          </p:nvSpPr>
          <p:spPr>
            <a:xfrm>
              <a:off x="235001" y="6301131"/>
              <a:ext cx="351244" cy="116852"/>
            </a:xfrm>
            <a:custGeom>
              <a:avLst/>
              <a:gdLst/>
              <a:ahLst/>
              <a:cxnLst/>
              <a:rect l="l" t="t" r="r" b="b"/>
              <a:pathLst>
                <a:path w="351244" h="116852">
                  <a:moveTo>
                    <a:pt x="351244" y="6134"/>
                  </a:moveTo>
                  <a:cubicBezTo>
                    <a:pt x="274117" y="101803"/>
                    <a:pt x="134049" y="116853"/>
                    <a:pt x="38367" y="39725"/>
                  </a:cubicBezTo>
                  <a:cubicBezTo>
                    <a:pt x="23978" y="28130"/>
                    <a:pt x="11087" y="14783"/>
                    <a:pt x="0" y="0"/>
                  </a:cubicBezTo>
                  <a:lnTo>
                    <a:pt x="351244" y="6134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64" name="Path5464"/>
            <p:cNvSpPr/>
            <p:nvPr/>
          </p:nvSpPr>
          <p:spPr>
            <a:xfrm>
              <a:off x="209262" y="6287979"/>
              <a:ext cx="394841" cy="130004"/>
            </a:xfrm>
            <a:custGeom>
              <a:avLst/>
              <a:gdLst/>
              <a:ahLst/>
              <a:cxnLst/>
              <a:rect l="l" t="t" r="r" b="b"/>
              <a:pathLst>
                <a:path w="394841" h="130004">
                  <a:moveTo>
                    <a:pt x="376982" y="19286"/>
                  </a:moveTo>
                  <a:cubicBezTo>
                    <a:pt x="299855" y="114955"/>
                    <a:pt x="159787" y="130004"/>
                    <a:pt x="64105" y="52877"/>
                  </a:cubicBezTo>
                  <a:cubicBezTo>
                    <a:pt x="49716" y="41282"/>
                    <a:pt x="36826" y="27934"/>
                    <a:pt x="25739" y="13152"/>
                  </a:cubicBezTo>
                  <a:lnTo>
                    <a:pt x="376982" y="19286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5465" name="Text Box5465"/>
          <p:cNvSpPr txBox="1"/>
          <p:nvPr/>
        </p:nvSpPr>
        <p:spPr>
          <a:xfrm>
            <a:off x="929640" y="762279"/>
            <a:ext cx="8196026" cy="559613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4406"/>
              </a:lnSpc>
            </a:pPr>
            <a:r>
              <a:rPr lang="en-US" altLang="zh-CN" sz="4400" b="1" spc="-1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Next-Generation</a:t>
            </a:r>
            <a:r>
              <a:rPr lang="en-US" altLang="zh-CN" sz="4400" b="1" spc="-3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4400" b="1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Anti-Virus</a:t>
            </a:r>
            <a:r>
              <a:rPr lang="en-US" altLang="zh-CN" sz="4400" b="1" spc="-1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4400" b="1" spc="-3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(NGAV)</a:t>
            </a:r>
            <a:endParaRPr lang="en-US" altLang="zh-CN" sz="4400">
              <a:latin typeface="Calibri"/>
              <a:ea typeface="Calibri"/>
              <a:cs typeface="Calibri"/>
            </a:endParaRPr>
          </a:p>
        </p:txBody>
      </p:sp>
      <p:sp>
        <p:nvSpPr>
          <p:cNvPr id="5466" name="Text Box5466"/>
          <p:cNvSpPr txBox="1"/>
          <p:nvPr/>
        </p:nvSpPr>
        <p:spPr>
          <a:xfrm>
            <a:off x="7037197" y="2352269"/>
            <a:ext cx="4667249" cy="1957527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202"/>
              </a:lnSpc>
            </a:pPr>
            <a:r>
              <a:rPr lang="en-US" altLang="zh-CN" sz="1800" spc="3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Next-Generation</a:t>
            </a:r>
            <a:r>
              <a:rPr lang="en-US" altLang="zh-CN" sz="1800" spc="-4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Antivirus</a:t>
            </a:r>
            <a:r>
              <a:rPr lang="en-US" altLang="zh-CN" sz="1800" spc="-35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32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(NGAV)</a:t>
            </a:r>
            <a:r>
              <a:rPr lang="en-US" altLang="zh-CN" sz="1800" spc="-44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has</a:t>
            </a:r>
            <a:r>
              <a:rPr lang="en-US" altLang="zh-CN" sz="1800" spc="468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emerged</a:t>
            </a:r>
            <a:r>
              <a:rPr lang="en-US" altLang="zh-CN" sz="1800" spc="-13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as</a:t>
            </a:r>
            <a:r>
              <a:rPr lang="en-US" altLang="zh-CN" sz="18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a</a:t>
            </a:r>
            <a:r>
              <a:rPr lang="en-US" altLang="zh-CN" sz="18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powerful</a:t>
            </a:r>
            <a:r>
              <a:rPr lang="en-US" altLang="zh-CN" sz="1800" spc="-18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tool</a:t>
            </a:r>
            <a:r>
              <a:rPr lang="en-US" altLang="zh-CN" sz="1800" spc="-17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2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for</a:t>
            </a:r>
            <a:r>
              <a:rPr lang="en-US" altLang="zh-CN" sz="1800" spc="-13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endpoint</a:t>
            </a:r>
            <a:r>
              <a:rPr lang="en-US" altLang="zh-CN" sz="1800" spc="468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protection.</a:t>
            </a:r>
            <a:r>
              <a:rPr lang="en-US" altLang="zh-CN" sz="1800" spc="-3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NGAV</a:t>
            </a:r>
            <a:r>
              <a:rPr lang="en-US" altLang="zh-CN" sz="1800" spc="-13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is</a:t>
            </a:r>
            <a:r>
              <a:rPr lang="en-US" altLang="zh-CN" sz="1800" spc="-7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designed</a:t>
            </a:r>
            <a:r>
              <a:rPr lang="en-US" altLang="zh-CN" sz="18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to</a:t>
            </a:r>
            <a:r>
              <a:rPr lang="en-US" altLang="zh-CN" sz="1800" spc="-13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counteract</a:t>
            </a:r>
            <a:r>
              <a:rPr lang="en-US" altLang="zh-CN" sz="18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2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new</a:t>
            </a:r>
            <a:r>
              <a:rPr lang="en-US" altLang="zh-CN" sz="1800" spc="-24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and</a:t>
            </a:r>
            <a:r>
              <a:rPr lang="en-US" altLang="zh-CN" sz="1800" spc="9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evolving</a:t>
            </a:r>
            <a:r>
              <a:rPr lang="en-US" altLang="zh-CN" sz="1800" spc="-23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forms</a:t>
            </a:r>
            <a:r>
              <a:rPr lang="en-US" altLang="zh-CN" sz="1800" spc="-13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of</a:t>
            </a:r>
            <a:r>
              <a:rPr lang="en-US" altLang="zh-CN" sz="1800" spc="-7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malware</a:t>
            </a:r>
            <a:r>
              <a:rPr lang="en-US" altLang="zh-CN" sz="1800" spc="-9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by</a:t>
            </a:r>
            <a:r>
              <a:rPr lang="en-US" altLang="zh-CN" sz="1800" spc="468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incorporating</a:t>
            </a:r>
            <a:r>
              <a:rPr lang="en-US" altLang="zh-CN" sz="1800" spc="-3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advanced</a:t>
            </a:r>
            <a:r>
              <a:rPr lang="en-US" altLang="zh-CN" sz="1800" spc="5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features</a:t>
            </a:r>
            <a:r>
              <a:rPr lang="en-US" altLang="zh-CN" sz="1800" spc="-2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like</a:t>
            </a:r>
            <a:r>
              <a:rPr lang="en-US" altLang="zh-CN" sz="1800" spc="468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machine</a:t>
            </a:r>
            <a:r>
              <a:rPr lang="en-US" altLang="zh-CN" sz="18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learning</a:t>
            </a:r>
            <a:r>
              <a:rPr lang="en-US" altLang="zh-CN" sz="1800" spc="-25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and</a:t>
            </a:r>
            <a:r>
              <a:rPr lang="en-US" altLang="zh-CN" sz="180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behavioral</a:t>
            </a:r>
            <a:r>
              <a:rPr lang="en-US" altLang="zh-CN" sz="1800" spc="-27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1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threat</a:t>
            </a:r>
            <a:r>
              <a:rPr lang="en-US" altLang="zh-CN" sz="1800" spc="468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Noto Sans"/>
                <a:ea typeface="Noto Sans"/>
                <a:cs typeface="Noto Sans"/>
              </a:rPr>
              <a:t>analysis.</a:t>
            </a:r>
            <a:endParaRPr lang="en-US" altLang="zh-CN" sz="1800">
              <a:latin typeface="Noto Sans"/>
              <a:ea typeface="Noto Sans"/>
              <a:cs typeface="Noto Sans"/>
            </a:endParaRPr>
          </a:p>
        </p:txBody>
      </p:sp>
      <p:sp>
        <p:nvSpPr>
          <p:cNvPr id="5467" name="Text Box5467"/>
          <p:cNvSpPr txBox="1"/>
          <p:nvPr/>
        </p:nvSpPr>
        <p:spPr>
          <a:xfrm>
            <a:off x="843077" y="6230265"/>
            <a:ext cx="1027875" cy="1786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6"/>
              </a:lnSpc>
            </a:pPr>
            <a:r>
              <a:rPr lang="en-US" altLang="zh-CN" sz="1400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Anti-Malware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468" name="Text Box5468"/>
          <p:cNvSpPr txBox="1"/>
          <p:nvPr/>
        </p:nvSpPr>
        <p:spPr>
          <a:xfrm>
            <a:off x="3282696" y="5977509"/>
            <a:ext cx="1443853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b="1" spc="-6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Next-Generation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5469" name="Text Box5469"/>
          <p:cNvSpPr txBox="1"/>
          <p:nvPr/>
        </p:nvSpPr>
        <p:spPr>
          <a:xfrm>
            <a:off x="3282696" y="6200013"/>
            <a:ext cx="1466471" cy="2026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596"/>
              </a:lnSpc>
            </a:pPr>
            <a:r>
              <a:rPr lang="en-US" altLang="zh-CN" sz="1600" b="1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Antivirus</a:t>
            </a:r>
            <a:r>
              <a:rPr lang="en-US" altLang="zh-CN" sz="1600" b="1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13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(NGAV)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5470" name="Text Box5470"/>
          <p:cNvSpPr txBox="1"/>
          <p:nvPr/>
        </p:nvSpPr>
        <p:spPr>
          <a:xfrm>
            <a:off x="5712587" y="6034888"/>
            <a:ext cx="1522372" cy="1786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6"/>
              </a:lnSpc>
            </a:pPr>
            <a:r>
              <a:rPr lang="en-US" altLang="zh-CN" sz="1400" b="1" spc="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Endpoint</a:t>
            </a:r>
            <a:r>
              <a:rPr lang="en-US" altLang="zh-CN" sz="1400" b="1" spc="-2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Protection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471" name="Text Box5471"/>
          <p:cNvSpPr txBox="1"/>
          <p:nvPr/>
        </p:nvSpPr>
        <p:spPr>
          <a:xfrm>
            <a:off x="5712587" y="6230493"/>
            <a:ext cx="1106700" cy="178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4"/>
              </a:lnSpc>
            </a:pPr>
            <a:r>
              <a:rPr lang="en-US" altLang="zh-CN" sz="1400" b="1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Platform</a:t>
            </a:r>
            <a:r>
              <a:rPr lang="en-US" altLang="zh-CN" sz="1400" b="1" spc="-26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(EPP)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472" name="Text Box5472"/>
          <p:cNvSpPr txBox="1"/>
          <p:nvPr/>
        </p:nvSpPr>
        <p:spPr>
          <a:xfrm>
            <a:off x="8147050" y="6034888"/>
            <a:ext cx="1470218" cy="1786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6"/>
              </a:lnSpc>
            </a:pPr>
            <a:r>
              <a:rPr lang="en-US" altLang="zh-CN" sz="1400" b="1" spc="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Endpoint</a:t>
            </a:r>
            <a:r>
              <a:rPr lang="en-US" altLang="zh-CN" sz="1400" b="1" spc="-2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Detection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473" name="Text Box5473"/>
          <p:cNvSpPr txBox="1"/>
          <p:nvPr/>
        </p:nvSpPr>
        <p:spPr>
          <a:xfrm>
            <a:off x="8147050" y="6230493"/>
            <a:ext cx="1511282" cy="178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4"/>
              </a:lnSpc>
            </a:pPr>
            <a:r>
              <a:rPr lang="en-US" altLang="zh-CN" sz="1400" b="1" spc="3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400" b="1" spc="-1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Response</a:t>
            </a:r>
            <a:r>
              <a:rPr lang="en-US" altLang="zh-CN" sz="1400" b="1" spc="-24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(EDR)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474" name="Text Box5474"/>
          <p:cNvSpPr txBox="1"/>
          <p:nvPr/>
        </p:nvSpPr>
        <p:spPr>
          <a:xfrm>
            <a:off x="10581768" y="6034888"/>
            <a:ext cx="1495938" cy="1786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6"/>
              </a:lnSpc>
            </a:pPr>
            <a:r>
              <a:rPr lang="en-US" altLang="zh-CN" sz="1400" b="1" spc="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Extended</a:t>
            </a:r>
            <a:r>
              <a:rPr lang="en-US" altLang="zh-CN" sz="1400" b="1" spc="-3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1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Detection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475" name="Text Box5475"/>
          <p:cNvSpPr txBox="1"/>
          <p:nvPr/>
        </p:nvSpPr>
        <p:spPr>
          <a:xfrm>
            <a:off x="10581768" y="6230493"/>
            <a:ext cx="1522336" cy="178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4"/>
              </a:lnSpc>
            </a:pPr>
            <a:r>
              <a:rPr lang="en-US" altLang="zh-CN" sz="1400" b="1" spc="3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400" b="1" spc="-1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Response</a:t>
            </a:r>
            <a:r>
              <a:rPr lang="en-US" altLang="zh-CN" sz="1400" b="1" spc="-24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(XDR)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6" name="Path5476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5477" name="Group5477"/>
          <p:cNvGrpSpPr/>
          <p:nvPr/>
        </p:nvGrpSpPr>
        <p:grpSpPr>
          <a:xfrm>
            <a:off x="135636" y="5890260"/>
            <a:ext cx="556260" cy="556260"/>
            <a:chOff x="135636" y="5890260"/>
            <a:chExt cx="556260" cy="556260"/>
          </a:xfrm>
        </p:grpSpPr>
        <p:sp>
          <p:nvSpPr>
            <p:cNvPr id="5478" name="Path5478"/>
            <p:cNvSpPr/>
            <p:nvPr/>
          </p:nvSpPr>
          <p:spPr>
            <a:xfrm>
              <a:off x="135636" y="5890260"/>
              <a:ext cx="556260" cy="556260"/>
            </a:xfrm>
            <a:custGeom>
              <a:avLst/>
              <a:gdLst/>
              <a:ahLst/>
              <a:cxnLst/>
              <a:rect l="l" t="t" r="r" b="b"/>
              <a:pathLst>
                <a:path w="556260" h="556260">
                  <a:moveTo>
                    <a:pt x="0" y="278130"/>
                  </a:moveTo>
                  <a:cubicBezTo>
                    <a:pt x="0" y="124524"/>
                    <a:pt x="124523" y="0"/>
                    <a:pt x="278130" y="0"/>
                  </a:cubicBezTo>
                  <a:cubicBezTo>
                    <a:pt x="431737" y="0"/>
                    <a:pt x="556260" y="124524"/>
                    <a:pt x="556260" y="278130"/>
                  </a:cubicBezTo>
                  <a:cubicBezTo>
                    <a:pt x="556260" y="431736"/>
                    <a:pt x="431737" y="556260"/>
                    <a:pt x="278130" y="556260"/>
                  </a:cubicBezTo>
                  <a:cubicBezTo>
                    <a:pt x="124523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79" name="Path5479"/>
            <p:cNvSpPr/>
            <p:nvPr/>
          </p:nvSpPr>
          <p:spPr>
            <a:xfrm>
              <a:off x="235001" y="6301131"/>
              <a:ext cx="351244" cy="116852"/>
            </a:xfrm>
            <a:custGeom>
              <a:avLst/>
              <a:gdLst/>
              <a:ahLst/>
              <a:cxnLst/>
              <a:rect l="l" t="t" r="r" b="b"/>
              <a:pathLst>
                <a:path w="351244" h="116852">
                  <a:moveTo>
                    <a:pt x="351244" y="6134"/>
                  </a:moveTo>
                  <a:cubicBezTo>
                    <a:pt x="274117" y="101803"/>
                    <a:pt x="134049" y="116853"/>
                    <a:pt x="38367" y="39725"/>
                  </a:cubicBezTo>
                  <a:cubicBezTo>
                    <a:pt x="23978" y="28130"/>
                    <a:pt x="11087" y="14783"/>
                    <a:pt x="0" y="0"/>
                  </a:cubicBezTo>
                  <a:lnTo>
                    <a:pt x="351244" y="6134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80" name="Path5480"/>
            <p:cNvSpPr/>
            <p:nvPr/>
          </p:nvSpPr>
          <p:spPr>
            <a:xfrm>
              <a:off x="209262" y="6287979"/>
              <a:ext cx="394841" cy="130004"/>
            </a:xfrm>
            <a:custGeom>
              <a:avLst/>
              <a:gdLst/>
              <a:ahLst/>
              <a:cxnLst/>
              <a:rect l="l" t="t" r="r" b="b"/>
              <a:pathLst>
                <a:path w="394841" h="130004">
                  <a:moveTo>
                    <a:pt x="376982" y="19286"/>
                  </a:moveTo>
                  <a:cubicBezTo>
                    <a:pt x="299855" y="114955"/>
                    <a:pt x="159787" y="130004"/>
                    <a:pt x="64105" y="52877"/>
                  </a:cubicBezTo>
                  <a:cubicBezTo>
                    <a:pt x="49716" y="41282"/>
                    <a:pt x="36826" y="27934"/>
                    <a:pt x="25739" y="13152"/>
                  </a:cubicBezTo>
                  <a:lnTo>
                    <a:pt x="376982" y="19286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pic>
        <p:nvPicPr>
          <p:cNvPr id="5481" name="Image548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448" y="1289304"/>
            <a:ext cx="6793992" cy="45720"/>
          </a:xfrm>
          <a:prstGeom prst="rect">
            <a:avLst/>
          </a:prstGeom>
          <a:noFill/>
        </p:spPr>
      </p:pic>
      <p:grpSp>
        <p:nvGrpSpPr>
          <p:cNvPr id="5482" name="Group5482"/>
          <p:cNvGrpSpPr/>
          <p:nvPr/>
        </p:nvGrpSpPr>
        <p:grpSpPr>
          <a:xfrm>
            <a:off x="5849112" y="1481327"/>
            <a:ext cx="6163818" cy="5374387"/>
            <a:chOff x="5849112" y="1481327"/>
            <a:chExt cx="6163818" cy="5374387"/>
          </a:xfrm>
        </p:grpSpPr>
        <p:sp>
          <p:nvSpPr>
            <p:cNvPr id="5483" name="Path5483"/>
            <p:cNvSpPr/>
            <p:nvPr/>
          </p:nvSpPr>
          <p:spPr>
            <a:xfrm>
              <a:off x="7438645" y="5890260"/>
              <a:ext cx="556259" cy="556260"/>
            </a:xfrm>
            <a:custGeom>
              <a:avLst/>
              <a:gdLst/>
              <a:ahLst/>
              <a:cxnLst/>
              <a:rect l="l" t="t" r="r" b="b"/>
              <a:pathLst>
                <a:path w="556259" h="556260">
                  <a:moveTo>
                    <a:pt x="0" y="278130"/>
                  </a:moveTo>
                  <a:cubicBezTo>
                    <a:pt x="0" y="124524"/>
                    <a:pt x="124460" y="0"/>
                    <a:pt x="278130" y="0"/>
                  </a:cubicBezTo>
                  <a:cubicBezTo>
                    <a:pt x="431800" y="0"/>
                    <a:pt x="556260" y="124524"/>
                    <a:pt x="556260" y="278130"/>
                  </a:cubicBezTo>
                  <a:cubicBezTo>
                    <a:pt x="556260" y="431736"/>
                    <a:pt x="431800" y="556260"/>
                    <a:pt x="278130" y="556260"/>
                  </a:cubicBezTo>
                  <a:cubicBezTo>
                    <a:pt x="124460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84" name="Path5484"/>
            <p:cNvSpPr/>
            <p:nvPr/>
          </p:nvSpPr>
          <p:spPr>
            <a:xfrm>
              <a:off x="7476998" y="6027992"/>
              <a:ext cx="489331" cy="389991"/>
            </a:xfrm>
            <a:custGeom>
              <a:avLst/>
              <a:gdLst/>
              <a:ahLst/>
              <a:cxnLst/>
              <a:rect l="l" t="t" r="r" b="b"/>
              <a:pathLst>
                <a:path w="489331" h="389991">
                  <a:moveTo>
                    <a:pt x="412242" y="0"/>
                  </a:moveTo>
                  <a:cubicBezTo>
                    <a:pt x="489331" y="95682"/>
                    <a:pt x="474345" y="235750"/>
                    <a:pt x="378587" y="312877"/>
                  </a:cubicBezTo>
                  <a:cubicBezTo>
                    <a:pt x="282956" y="389992"/>
                    <a:pt x="142876" y="374942"/>
                    <a:pt x="65787" y="279273"/>
                  </a:cubicBezTo>
                  <a:cubicBezTo>
                    <a:pt x="1905" y="200025"/>
                    <a:pt x="0" y="87554"/>
                    <a:pt x="60960" y="6134"/>
                  </a:cubicBezTo>
                  <a:lnTo>
                    <a:pt x="412242" y="0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85" name="Path5485"/>
            <p:cNvSpPr/>
            <p:nvPr/>
          </p:nvSpPr>
          <p:spPr>
            <a:xfrm>
              <a:off x="7461046" y="6010134"/>
              <a:ext cx="505283" cy="425708"/>
            </a:xfrm>
            <a:custGeom>
              <a:avLst/>
              <a:gdLst/>
              <a:ahLst/>
              <a:cxnLst/>
              <a:rect l="l" t="t" r="r" b="b"/>
              <a:pathLst>
                <a:path w="505283" h="425708">
                  <a:moveTo>
                    <a:pt x="428195" y="17857"/>
                  </a:moveTo>
                  <a:cubicBezTo>
                    <a:pt x="505284" y="113540"/>
                    <a:pt x="490298" y="253608"/>
                    <a:pt x="394539" y="330735"/>
                  </a:cubicBezTo>
                  <a:cubicBezTo>
                    <a:pt x="298909" y="407849"/>
                    <a:pt x="158828" y="392800"/>
                    <a:pt x="81739" y="297131"/>
                  </a:cubicBezTo>
                  <a:cubicBezTo>
                    <a:pt x="17858" y="217882"/>
                    <a:pt x="15953" y="105411"/>
                    <a:pt x="76912" y="23992"/>
                  </a:cubicBezTo>
                  <a:lnTo>
                    <a:pt x="428195" y="17857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86" name="Path5486"/>
            <p:cNvSpPr/>
            <p:nvPr/>
          </p:nvSpPr>
          <p:spPr>
            <a:xfrm>
              <a:off x="9872472" y="5890260"/>
              <a:ext cx="556260" cy="556260"/>
            </a:xfrm>
            <a:custGeom>
              <a:avLst/>
              <a:gdLst/>
              <a:ahLst/>
              <a:cxnLst/>
              <a:rect l="l" t="t" r="r" b="b"/>
              <a:pathLst>
                <a:path w="556260" h="556260">
                  <a:moveTo>
                    <a:pt x="0" y="278130"/>
                  </a:moveTo>
                  <a:cubicBezTo>
                    <a:pt x="0" y="124524"/>
                    <a:pt x="124460" y="0"/>
                    <a:pt x="278130" y="0"/>
                  </a:cubicBezTo>
                  <a:cubicBezTo>
                    <a:pt x="431673" y="0"/>
                    <a:pt x="556260" y="124524"/>
                    <a:pt x="556260" y="278130"/>
                  </a:cubicBezTo>
                  <a:cubicBezTo>
                    <a:pt x="556260" y="431736"/>
                    <a:pt x="431673" y="556260"/>
                    <a:pt x="278130" y="556260"/>
                  </a:cubicBezTo>
                  <a:cubicBezTo>
                    <a:pt x="124460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87" name="Path5487"/>
            <p:cNvSpPr/>
            <p:nvPr/>
          </p:nvSpPr>
          <p:spPr>
            <a:xfrm>
              <a:off x="9928860" y="5945124"/>
              <a:ext cx="445008" cy="445008"/>
            </a:xfrm>
            <a:custGeom>
              <a:avLst/>
              <a:gdLst/>
              <a:ahLst/>
              <a:cxnLst/>
              <a:rect l="l" t="t" r="r" b="b"/>
              <a:pathLst>
                <a:path w="445008" h="445008">
                  <a:moveTo>
                    <a:pt x="222504" y="0"/>
                  </a:moveTo>
                  <a:cubicBezTo>
                    <a:pt x="345440" y="0"/>
                    <a:pt x="445008" y="99619"/>
                    <a:pt x="445008" y="222504"/>
                  </a:cubicBezTo>
                  <a:cubicBezTo>
                    <a:pt x="445008" y="345389"/>
                    <a:pt x="345440" y="445008"/>
                    <a:pt x="222504" y="445008"/>
                  </a:cubicBezTo>
                  <a:cubicBezTo>
                    <a:pt x="99568" y="445008"/>
                    <a:pt x="0" y="345389"/>
                    <a:pt x="0" y="222504"/>
                  </a:cubicBezTo>
                  <a:cubicBezTo>
                    <a:pt x="0" y="99619"/>
                    <a:pt x="99568" y="0"/>
                    <a:pt x="222504" y="0"/>
                  </a:cubicBez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88" name="Path5488"/>
            <p:cNvSpPr/>
            <p:nvPr/>
          </p:nvSpPr>
          <p:spPr>
            <a:xfrm>
              <a:off x="9916160" y="5932424"/>
              <a:ext cx="470408" cy="470408"/>
            </a:xfrm>
            <a:custGeom>
              <a:avLst/>
              <a:gdLst/>
              <a:ahLst/>
              <a:cxnLst/>
              <a:rect l="l" t="t" r="r" b="b"/>
              <a:pathLst>
                <a:path w="470408" h="470408">
                  <a:moveTo>
                    <a:pt x="235204" y="12700"/>
                  </a:moveTo>
                  <a:cubicBezTo>
                    <a:pt x="358140" y="12700"/>
                    <a:pt x="457708" y="112319"/>
                    <a:pt x="457708" y="235204"/>
                  </a:cubicBezTo>
                  <a:cubicBezTo>
                    <a:pt x="457708" y="358089"/>
                    <a:pt x="358140" y="457708"/>
                    <a:pt x="235204" y="457708"/>
                  </a:cubicBezTo>
                  <a:cubicBezTo>
                    <a:pt x="112268" y="457708"/>
                    <a:pt x="12700" y="358089"/>
                    <a:pt x="12700" y="235204"/>
                  </a:cubicBezTo>
                  <a:cubicBezTo>
                    <a:pt x="12700" y="112319"/>
                    <a:pt x="112268" y="12700"/>
                    <a:pt x="235204" y="12700"/>
                  </a:cubicBez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5489" name="Image548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49112" y="1481327"/>
              <a:ext cx="6163818" cy="5374387"/>
            </a:xfrm>
            <a:prstGeom prst="rect">
              <a:avLst/>
            </a:prstGeom>
            <a:noFill/>
          </p:spPr>
        </p:pic>
      </p:grpSp>
      <p:grpSp>
        <p:nvGrpSpPr>
          <p:cNvPr id="5490" name="Group5490"/>
          <p:cNvGrpSpPr/>
          <p:nvPr/>
        </p:nvGrpSpPr>
        <p:grpSpPr>
          <a:xfrm>
            <a:off x="2569464" y="5890260"/>
            <a:ext cx="556260" cy="556260"/>
            <a:chOff x="2569464" y="5890260"/>
            <a:chExt cx="556260" cy="556260"/>
          </a:xfrm>
        </p:grpSpPr>
        <p:sp>
          <p:nvSpPr>
            <p:cNvPr id="5491" name="Path5491"/>
            <p:cNvSpPr/>
            <p:nvPr/>
          </p:nvSpPr>
          <p:spPr>
            <a:xfrm>
              <a:off x="2569464" y="5890260"/>
              <a:ext cx="556260" cy="556260"/>
            </a:xfrm>
            <a:custGeom>
              <a:avLst/>
              <a:gdLst/>
              <a:ahLst/>
              <a:cxnLst/>
              <a:rect l="l" t="t" r="r" b="b"/>
              <a:pathLst>
                <a:path w="556260" h="556260">
                  <a:moveTo>
                    <a:pt x="0" y="278130"/>
                  </a:moveTo>
                  <a:cubicBezTo>
                    <a:pt x="0" y="124524"/>
                    <a:pt x="124460" y="0"/>
                    <a:pt x="278130" y="0"/>
                  </a:cubicBezTo>
                  <a:cubicBezTo>
                    <a:pt x="431800" y="0"/>
                    <a:pt x="556260" y="124524"/>
                    <a:pt x="556260" y="278130"/>
                  </a:cubicBezTo>
                  <a:cubicBezTo>
                    <a:pt x="556260" y="431736"/>
                    <a:pt x="431800" y="556260"/>
                    <a:pt x="278130" y="556260"/>
                  </a:cubicBezTo>
                  <a:cubicBezTo>
                    <a:pt x="124460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92" name="Path5492"/>
            <p:cNvSpPr/>
            <p:nvPr/>
          </p:nvSpPr>
          <p:spPr>
            <a:xfrm>
              <a:off x="2630297" y="6212129"/>
              <a:ext cx="436118" cy="198082"/>
            </a:xfrm>
            <a:custGeom>
              <a:avLst/>
              <a:gdLst/>
              <a:ahLst/>
              <a:cxnLst/>
              <a:rect l="l" t="t" r="r" b="b"/>
              <a:pathLst>
                <a:path w="436118" h="198082">
                  <a:moveTo>
                    <a:pt x="436118" y="0"/>
                  </a:moveTo>
                  <a:cubicBezTo>
                    <a:pt x="411480" y="120396"/>
                    <a:pt x="294005" y="198082"/>
                    <a:pt x="173609" y="173507"/>
                  </a:cubicBezTo>
                  <a:cubicBezTo>
                    <a:pt x="86233" y="155664"/>
                    <a:pt x="17907" y="87376"/>
                    <a:pt x="0" y="0"/>
                  </a:cubicBezTo>
                  <a:lnTo>
                    <a:pt x="436118" y="0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93" name="Path5493"/>
            <p:cNvSpPr/>
            <p:nvPr/>
          </p:nvSpPr>
          <p:spPr>
            <a:xfrm>
              <a:off x="2614730" y="6197141"/>
              <a:ext cx="466673" cy="213070"/>
            </a:xfrm>
            <a:custGeom>
              <a:avLst/>
              <a:gdLst/>
              <a:ahLst/>
              <a:cxnLst/>
              <a:rect l="l" t="t" r="r" b="b"/>
              <a:pathLst>
                <a:path w="466673" h="213070">
                  <a:moveTo>
                    <a:pt x="451685" y="14989"/>
                  </a:moveTo>
                  <a:cubicBezTo>
                    <a:pt x="427047" y="135384"/>
                    <a:pt x="309572" y="213070"/>
                    <a:pt x="189176" y="188496"/>
                  </a:cubicBezTo>
                  <a:cubicBezTo>
                    <a:pt x="101800" y="170652"/>
                    <a:pt x="33474" y="102364"/>
                    <a:pt x="15567" y="14989"/>
                  </a:cubicBezTo>
                  <a:lnTo>
                    <a:pt x="451685" y="14989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5494" name="Group5494"/>
          <p:cNvGrpSpPr/>
          <p:nvPr/>
        </p:nvGrpSpPr>
        <p:grpSpPr>
          <a:xfrm>
            <a:off x="5003292" y="5890260"/>
            <a:ext cx="556260" cy="556260"/>
            <a:chOff x="5003292" y="5890260"/>
            <a:chExt cx="556260" cy="556260"/>
          </a:xfrm>
        </p:grpSpPr>
        <p:sp>
          <p:nvSpPr>
            <p:cNvPr id="5495" name="Path5495"/>
            <p:cNvSpPr/>
            <p:nvPr/>
          </p:nvSpPr>
          <p:spPr>
            <a:xfrm>
              <a:off x="5003292" y="5890260"/>
              <a:ext cx="556260" cy="556260"/>
            </a:xfrm>
            <a:custGeom>
              <a:avLst/>
              <a:gdLst/>
              <a:ahLst/>
              <a:cxnLst/>
              <a:rect l="l" t="t" r="r" b="b"/>
              <a:pathLst>
                <a:path w="556260" h="556260">
                  <a:moveTo>
                    <a:pt x="0" y="278130"/>
                  </a:moveTo>
                  <a:cubicBezTo>
                    <a:pt x="0" y="124524"/>
                    <a:pt x="124460" y="0"/>
                    <a:pt x="278130" y="0"/>
                  </a:cubicBezTo>
                  <a:cubicBezTo>
                    <a:pt x="431673" y="0"/>
                    <a:pt x="556260" y="124524"/>
                    <a:pt x="556260" y="278130"/>
                  </a:cubicBezTo>
                  <a:cubicBezTo>
                    <a:pt x="556260" y="431736"/>
                    <a:pt x="431673" y="556260"/>
                    <a:pt x="278130" y="556260"/>
                  </a:cubicBezTo>
                  <a:cubicBezTo>
                    <a:pt x="124460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96" name="Path5496"/>
            <p:cNvSpPr/>
            <p:nvPr/>
          </p:nvSpPr>
          <p:spPr>
            <a:xfrm>
              <a:off x="5058156" y="6123127"/>
              <a:ext cx="466598" cy="287084"/>
            </a:xfrm>
            <a:custGeom>
              <a:avLst/>
              <a:gdLst/>
              <a:ahLst/>
              <a:cxnLst/>
              <a:rect l="l" t="t" r="r" b="b"/>
              <a:pathLst>
                <a:path w="466598" h="287084">
                  <a:moveTo>
                    <a:pt x="442087" y="0"/>
                  </a:moveTo>
                  <a:cubicBezTo>
                    <a:pt x="466598" y="120396"/>
                    <a:pt x="388874" y="237935"/>
                    <a:pt x="268478" y="262509"/>
                  </a:cubicBezTo>
                  <a:cubicBezTo>
                    <a:pt x="148082" y="287084"/>
                    <a:pt x="30607" y="209410"/>
                    <a:pt x="5969" y="89002"/>
                  </a:cubicBezTo>
                  <a:cubicBezTo>
                    <a:pt x="0" y="59639"/>
                    <a:pt x="0" y="29363"/>
                    <a:pt x="5969" y="0"/>
                  </a:cubicBezTo>
                  <a:lnTo>
                    <a:pt x="442087" y="0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497" name="Path5497"/>
            <p:cNvSpPr/>
            <p:nvPr/>
          </p:nvSpPr>
          <p:spPr>
            <a:xfrm>
              <a:off x="5043181" y="6108149"/>
              <a:ext cx="481573" cy="317045"/>
            </a:xfrm>
            <a:custGeom>
              <a:avLst/>
              <a:gdLst/>
              <a:ahLst/>
              <a:cxnLst/>
              <a:rect l="l" t="t" r="r" b="b"/>
              <a:pathLst>
                <a:path w="481573" h="317045">
                  <a:moveTo>
                    <a:pt x="457062" y="14978"/>
                  </a:moveTo>
                  <a:cubicBezTo>
                    <a:pt x="481573" y="135374"/>
                    <a:pt x="403849" y="252913"/>
                    <a:pt x="283453" y="277487"/>
                  </a:cubicBezTo>
                  <a:cubicBezTo>
                    <a:pt x="163057" y="302062"/>
                    <a:pt x="45582" y="224389"/>
                    <a:pt x="20944" y="103980"/>
                  </a:cubicBezTo>
                  <a:cubicBezTo>
                    <a:pt x="14975" y="74618"/>
                    <a:pt x="14975" y="44341"/>
                    <a:pt x="20944" y="14978"/>
                  </a:cubicBezTo>
                  <a:lnTo>
                    <a:pt x="457062" y="14978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5498" name="Text Box5498"/>
          <p:cNvSpPr txBox="1"/>
          <p:nvPr/>
        </p:nvSpPr>
        <p:spPr>
          <a:xfrm>
            <a:off x="929640" y="762279"/>
            <a:ext cx="6835158" cy="1690853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marL="79553" indent="-79553" algn="l" rtl="0">
              <a:lnSpc>
                <a:spcPts val="6657"/>
              </a:lnSpc>
            </a:pPr>
            <a:r>
              <a:rPr lang="en-US" altLang="zh-CN" sz="4400" b="1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Endpoint</a:t>
            </a:r>
            <a:r>
              <a:rPr lang="en-US" altLang="zh-CN" sz="4400" b="1" spc="-2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4400" b="1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Protection</a:t>
            </a:r>
            <a:r>
              <a:rPr lang="en-US" altLang="zh-CN" sz="4400" b="1" spc="-3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4400" b="1" spc="-1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Platform</a:t>
            </a:r>
            <a:r>
              <a:rPr lang="en-US" altLang="zh-CN" sz="4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1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Endpoint</a:t>
            </a:r>
            <a:r>
              <a:rPr lang="en-US" altLang="zh-CN" sz="1800" spc="6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7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Protection</a:t>
            </a:r>
            <a:r>
              <a:rPr lang="en-US" altLang="zh-CN" sz="1800" spc="21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7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Platforms</a:t>
            </a:r>
            <a:r>
              <a:rPr lang="en-US" altLang="zh-CN" sz="1800" spc="-5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4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(EPP)</a:t>
            </a:r>
            <a:r>
              <a:rPr lang="en-US" altLang="zh-CN" sz="1800" spc="29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mark</a:t>
            </a:r>
            <a:r>
              <a:rPr lang="en-US" altLang="zh-CN" sz="1800" spc="-14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a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5499" name="Text Box5499"/>
          <p:cNvSpPr txBox="1"/>
          <p:nvPr/>
        </p:nvSpPr>
        <p:spPr>
          <a:xfrm>
            <a:off x="1009193" y="2498852"/>
            <a:ext cx="4225137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spc="-3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significant</a:t>
            </a:r>
            <a:r>
              <a:rPr lang="en-US" altLang="zh-CN" sz="1800" spc="13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3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evolution</a:t>
            </a:r>
            <a:r>
              <a:rPr lang="en-US" altLang="zh-CN" sz="1800" spc="11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3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1800" spc="15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80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5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realm</a:t>
            </a:r>
            <a:r>
              <a:rPr lang="en-US" altLang="zh-CN" sz="1800" spc="14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80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endpoint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5500" name="Text Box5500"/>
          <p:cNvSpPr txBox="1"/>
          <p:nvPr/>
        </p:nvSpPr>
        <p:spPr>
          <a:xfrm>
            <a:off x="1009193" y="2773172"/>
            <a:ext cx="4525517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spc="-14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security.</a:t>
            </a:r>
            <a:r>
              <a:rPr lang="en-US" altLang="zh-CN" sz="180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2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EPP</a:t>
            </a:r>
            <a:r>
              <a:rPr lang="en-US" altLang="zh-CN" sz="180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2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combines</a:t>
            </a:r>
            <a:r>
              <a:rPr lang="en-US" altLang="zh-CN" sz="1800" spc="9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1800" spc="14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1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multitude</a:t>
            </a:r>
            <a:r>
              <a:rPr lang="en-US" altLang="zh-CN" sz="1800" spc="14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80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7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protective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5501" name="Text Box5501"/>
          <p:cNvSpPr txBox="1"/>
          <p:nvPr/>
        </p:nvSpPr>
        <p:spPr>
          <a:xfrm>
            <a:off x="1009193" y="3047492"/>
            <a:ext cx="4372534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spc="-1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measures,</a:t>
            </a:r>
            <a:r>
              <a:rPr lang="en-US" altLang="zh-CN" sz="1800" spc="-2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2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including</a:t>
            </a:r>
            <a:r>
              <a:rPr lang="en-US" altLang="zh-CN" sz="1800" spc="43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5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traditional</a:t>
            </a:r>
            <a:r>
              <a:rPr lang="en-US" altLang="zh-CN" sz="1800" spc="23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2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antivirus,</a:t>
            </a:r>
            <a:r>
              <a:rPr lang="en-US" altLang="zh-CN" sz="180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1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Next-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5502" name="Text Box5502"/>
          <p:cNvSpPr txBox="1"/>
          <p:nvPr/>
        </p:nvSpPr>
        <p:spPr>
          <a:xfrm>
            <a:off x="1009193" y="3321583"/>
            <a:ext cx="4491213" cy="2289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2"/>
              </a:lnSpc>
            </a:pPr>
            <a:r>
              <a:rPr lang="en-US" altLang="zh-CN" sz="1800" spc="-4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Generation</a:t>
            </a:r>
            <a:r>
              <a:rPr lang="en-US" altLang="zh-CN" sz="1800" spc="8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2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Antivirus</a:t>
            </a:r>
            <a:r>
              <a:rPr lang="en-US" altLang="zh-CN" sz="1800" spc="-11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1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(NGAV),</a:t>
            </a:r>
            <a:r>
              <a:rPr lang="en-US" altLang="zh-CN" sz="1800" spc="14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4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personal</a:t>
            </a:r>
            <a:r>
              <a:rPr lang="en-US" altLang="zh-CN" sz="1800" spc="12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7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firewalls,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5503" name="Text Box5503"/>
          <p:cNvSpPr txBox="1"/>
          <p:nvPr/>
        </p:nvSpPr>
        <p:spPr>
          <a:xfrm>
            <a:off x="1009193" y="3596513"/>
            <a:ext cx="4149929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spc="-1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encryption,</a:t>
            </a:r>
            <a:r>
              <a:rPr lang="en-US" altLang="zh-CN" sz="1800" spc="18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USB</a:t>
            </a:r>
            <a:r>
              <a:rPr lang="en-US" altLang="zh-CN" sz="180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2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device</a:t>
            </a:r>
            <a:r>
              <a:rPr lang="en-US" altLang="zh-CN" sz="1800" spc="14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8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control,</a:t>
            </a:r>
            <a:r>
              <a:rPr lang="en-US" altLang="zh-CN" sz="180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3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vulnerability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5504" name="Text Box5504"/>
          <p:cNvSpPr txBox="1"/>
          <p:nvPr/>
        </p:nvSpPr>
        <p:spPr>
          <a:xfrm>
            <a:off x="1009193" y="3870833"/>
            <a:ext cx="3338855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spc="1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assessment,</a:t>
            </a:r>
            <a:r>
              <a:rPr lang="en-US" altLang="zh-CN" sz="1800" spc="-32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800" spc="5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5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more,</a:t>
            </a:r>
            <a:r>
              <a:rPr lang="en-US" altLang="zh-CN" sz="1800" spc="9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7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180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5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provide</a:t>
            </a:r>
            <a:r>
              <a:rPr lang="en-US" altLang="zh-CN" sz="1800" spc="11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a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5505" name="Text Box5505"/>
          <p:cNvSpPr txBox="1"/>
          <p:nvPr/>
        </p:nvSpPr>
        <p:spPr>
          <a:xfrm>
            <a:off x="1009193" y="4145153"/>
            <a:ext cx="4527576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spc="-3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comprehensive</a:t>
            </a:r>
            <a:r>
              <a:rPr lang="en-US" altLang="zh-CN" sz="180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7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defense</a:t>
            </a:r>
            <a:r>
              <a:rPr lang="en-US" altLang="zh-CN" sz="1800" spc="9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7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against</a:t>
            </a:r>
            <a:r>
              <a:rPr lang="en-US" altLang="zh-CN" sz="180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8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malware</a:t>
            </a:r>
            <a:r>
              <a:rPr lang="en-US" altLang="zh-CN" sz="1800" spc="11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5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threats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5506" name="Text Box5506"/>
          <p:cNvSpPr txBox="1"/>
          <p:nvPr/>
        </p:nvSpPr>
        <p:spPr>
          <a:xfrm>
            <a:off x="1009193" y="4419473"/>
            <a:ext cx="3044647" cy="228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800"/>
              </a:lnSpc>
            </a:pPr>
            <a:r>
              <a:rPr lang="en-US" altLang="zh-CN" sz="1800" spc="-8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attempting</a:t>
            </a:r>
            <a:r>
              <a:rPr lang="en-US" altLang="zh-CN" sz="1800" spc="19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7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180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4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breach</a:t>
            </a:r>
            <a:r>
              <a:rPr lang="en-US" altLang="zh-CN" sz="1800" spc="13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333F50"/>
                </a:solidFill>
                <a:latin typeface="Calibri"/>
                <a:ea typeface="Calibri"/>
                <a:cs typeface="Calibri"/>
              </a:rPr>
              <a:t>endpoints.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  <p:sp>
        <p:nvSpPr>
          <p:cNvPr id="5507" name="Text Box5507"/>
          <p:cNvSpPr txBox="1"/>
          <p:nvPr/>
        </p:nvSpPr>
        <p:spPr>
          <a:xfrm>
            <a:off x="843077" y="6230265"/>
            <a:ext cx="1027875" cy="1786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6"/>
              </a:lnSpc>
            </a:pPr>
            <a:r>
              <a:rPr lang="en-US" altLang="zh-CN" sz="1400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Anti-Malware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508" name="Text Box5508"/>
          <p:cNvSpPr txBox="1"/>
          <p:nvPr/>
        </p:nvSpPr>
        <p:spPr>
          <a:xfrm>
            <a:off x="3272663" y="6094171"/>
            <a:ext cx="1074420" cy="1524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200"/>
              </a:lnSpc>
            </a:pPr>
            <a:r>
              <a:rPr lang="en-US" altLang="zh-CN" sz="1200" spc="-1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Next-Generation</a:t>
            </a:r>
            <a:endParaRPr lang="en-US" altLang="zh-CN" sz="1200">
              <a:latin typeface="Calibri"/>
              <a:ea typeface="Calibri"/>
              <a:cs typeface="Calibri"/>
            </a:endParaRPr>
          </a:p>
        </p:txBody>
      </p:sp>
      <p:sp>
        <p:nvSpPr>
          <p:cNvPr id="5509" name="Text Box5509"/>
          <p:cNvSpPr txBox="1"/>
          <p:nvPr/>
        </p:nvSpPr>
        <p:spPr>
          <a:xfrm>
            <a:off x="3272663" y="6261811"/>
            <a:ext cx="1077468" cy="1524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200"/>
              </a:lnSpc>
            </a:pPr>
            <a:r>
              <a:rPr lang="en-US" altLang="zh-CN" sz="12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Antivirus</a:t>
            </a:r>
            <a:r>
              <a:rPr lang="en-US" altLang="zh-CN" sz="1200" spc="-1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200" spc="-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(NGAV)</a:t>
            </a:r>
            <a:endParaRPr lang="en-US" altLang="zh-CN" sz="1200">
              <a:latin typeface="Calibri"/>
              <a:ea typeface="Calibri"/>
              <a:cs typeface="Calibri"/>
            </a:endParaRPr>
          </a:p>
        </p:txBody>
      </p:sp>
      <p:sp>
        <p:nvSpPr>
          <p:cNvPr id="5510" name="Text Box5510"/>
          <p:cNvSpPr txBox="1"/>
          <p:nvPr/>
        </p:nvSpPr>
        <p:spPr>
          <a:xfrm>
            <a:off x="5712587" y="6034888"/>
            <a:ext cx="1522372" cy="1786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6"/>
              </a:lnSpc>
            </a:pPr>
            <a:r>
              <a:rPr lang="en-US" altLang="zh-CN" sz="1400" b="1" spc="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Endpoint</a:t>
            </a:r>
            <a:r>
              <a:rPr lang="en-US" altLang="zh-CN" sz="1400" b="1" spc="-2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Protection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511" name="Text Box5511"/>
          <p:cNvSpPr txBox="1"/>
          <p:nvPr/>
        </p:nvSpPr>
        <p:spPr>
          <a:xfrm>
            <a:off x="5712587" y="6230493"/>
            <a:ext cx="1106700" cy="178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4"/>
              </a:lnSpc>
            </a:pPr>
            <a:r>
              <a:rPr lang="en-US" altLang="zh-CN" sz="1400" b="1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Platform</a:t>
            </a:r>
            <a:r>
              <a:rPr lang="en-US" altLang="zh-CN" sz="1400" b="1" spc="-26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(EPP)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512" name="Text Box5512"/>
          <p:cNvSpPr txBox="1"/>
          <p:nvPr/>
        </p:nvSpPr>
        <p:spPr>
          <a:xfrm>
            <a:off x="8147050" y="6034888"/>
            <a:ext cx="1470218" cy="1786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6"/>
              </a:lnSpc>
            </a:pPr>
            <a:r>
              <a:rPr lang="en-US" altLang="zh-CN" sz="1400" b="1" spc="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Endpoint</a:t>
            </a:r>
            <a:r>
              <a:rPr lang="en-US" altLang="zh-CN" sz="1400" b="1" spc="-2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Detection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513" name="Text Box5513"/>
          <p:cNvSpPr txBox="1"/>
          <p:nvPr/>
        </p:nvSpPr>
        <p:spPr>
          <a:xfrm>
            <a:off x="8147050" y="6230493"/>
            <a:ext cx="1511282" cy="178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4"/>
              </a:lnSpc>
            </a:pPr>
            <a:r>
              <a:rPr lang="en-US" altLang="zh-CN" sz="1400" b="1" spc="3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400" b="1" spc="-1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Response</a:t>
            </a:r>
            <a:r>
              <a:rPr lang="en-US" altLang="zh-CN" sz="1400" b="1" spc="-24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(EDR)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514" name="Text Box5514"/>
          <p:cNvSpPr txBox="1"/>
          <p:nvPr/>
        </p:nvSpPr>
        <p:spPr>
          <a:xfrm>
            <a:off x="10581768" y="6034888"/>
            <a:ext cx="1495938" cy="1786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6"/>
              </a:lnSpc>
            </a:pPr>
            <a:r>
              <a:rPr lang="en-US" altLang="zh-CN" sz="1400" b="1" spc="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Extended</a:t>
            </a:r>
            <a:r>
              <a:rPr lang="en-US" altLang="zh-CN" sz="1400" b="1" spc="-3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1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Detection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515" name="Text Box5515"/>
          <p:cNvSpPr txBox="1"/>
          <p:nvPr/>
        </p:nvSpPr>
        <p:spPr>
          <a:xfrm>
            <a:off x="10581768" y="6230493"/>
            <a:ext cx="1522336" cy="178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4"/>
              </a:lnSpc>
            </a:pPr>
            <a:r>
              <a:rPr lang="en-US" altLang="zh-CN" sz="1400" b="1" spc="3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400" b="1" spc="-1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Response</a:t>
            </a:r>
            <a:r>
              <a:rPr lang="en-US" altLang="zh-CN" sz="1400" b="1" spc="-24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(XDR)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6" name="Image55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99"/>
            <a:ext cx="12192000" cy="6832600"/>
          </a:xfrm>
          <a:prstGeom prst="rect">
            <a:avLst/>
          </a:prstGeom>
          <a:noFill/>
        </p:spPr>
      </p:pic>
      <p:grpSp>
        <p:nvGrpSpPr>
          <p:cNvPr id="5517" name="Group5517"/>
          <p:cNvGrpSpPr/>
          <p:nvPr/>
        </p:nvGrpSpPr>
        <p:grpSpPr>
          <a:xfrm>
            <a:off x="135636" y="5890260"/>
            <a:ext cx="556260" cy="556260"/>
            <a:chOff x="135636" y="5890260"/>
            <a:chExt cx="556260" cy="556260"/>
          </a:xfrm>
        </p:grpSpPr>
        <p:sp>
          <p:nvSpPr>
            <p:cNvPr id="5518" name="Path5518"/>
            <p:cNvSpPr/>
            <p:nvPr/>
          </p:nvSpPr>
          <p:spPr>
            <a:xfrm>
              <a:off x="135636" y="5890260"/>
              <a:ext cx="556260" cy="556260"/>
            </a:xfrm>
            <a:custGeom>
              <a:avLst/>
              <a:gdLst/>
              <a:ahLst/>
              <a:cxnLst/>
              <a:rect l="l" t="t" r="r" b="b"/>
              <a:pathLst>
                <a:path w="556260" h="556260">
                  <a:moveTo>
                    <a:pt x="0" y="278130"/>
                  </a:moveTo>
                  <a:cubicBezTo>
                    <a:pt x="0" y="124524"/>
                    <a:pt x="124523" y="0"/>
                    <a:pt x="278130" y="0"/>
                  </a:cubicBezTo>
                  <a:cubicBezTo>
                    <a:pt x="431737" y="0"/>
                    <a:pt x="556260" y="124524"/>
                    <a:pt x="556260" y="278130"/>
                  </a:cubicBezTo>
                  <a:cubicBezTo>
                    <a:pt x="556260" y="431736"/>
                    <a:pt x="431737" y="556260"/>
                    <a:pt x="278130" y="556260"/>
                  </a:cubicBezTo>
                  <a:cubicBezTo>
                    <a:pt x="124523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19" name="Path5519"/>
            <p:cNvSpPr/>
            <p:nvPr/>
          </p:nvSpPr>
          <p:spPr>
            <a:xfrm>
              <a:off x="235001" y="6301131"/>
              <a:ext cx="351244" cy="116852"/>
            </a:xfrm>
            <a:custGeom>
              <a:avLst/>
              <a:gdLst/>
              <a:ahLst/>
              <a:cxnLst/>
              <a:rect l="l" t="t" r="r" b="b"/>
              <a:pathLst>
                <a:path w="351244" h="116852">
                  <a:moveTo>
                    <a:pt x="351244" y="6134"/>
                  </a:moveTo>
                  <a:cubicBezTo>
                    <a:pt x="274117" y="101803"/>
                    <a:pt x="134049" y="116853"/>
                    <a:pt x="38367" y="39725"/>
                  </a:cubicBezTo>
                  <a:cubicBezTo>
                    <a:pt x="23978" y="28130"/>
                    <a:pt x="11087" y="14783"/>
                    <a:pt x="0" y="0"/>
                  </a:cubicBezTo>
                  <a:lnTo>
                    <a:pt x="351244" y="6134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20" name="Path5520"/>
            <p:cNvSpPr/>
            <p:nvPr/>
          </p:nvSpPr>
          <p:spPr>
            <a:xfrm>
              <a:off x="209262" y="6287979"/>
              <a:ext cx="394841" cy="130004"/>
            </a:xfrm>
            <a:custGeom>
              <a:avLst/>
              <a:gdLst/>
              <a:ahLst/>
              <a:cxnLst/>
              <a:rect l="l" t="t" r="r" b="b"/>
              <a:pathLst>
                <a:path w="394841" h="130004">
                  <a:moveTo>
                    <a:pt x="376982" y="19286"/>
                  </a:moveTo>
                  <a:cubicBezTo>
                    <a:pt x="299855" y="114955"/>
                    <a:pt x="159787" y="130004"/>
                    <a:pt x="64105" y="52877"/>
                  </a:cubicBezTo>
                  <a:cubicBezTo>
                    <a:pt x="49716" y="41282"/>
                    <a:pt x="36826" y="27934"/>
                    <a:pt x="25739" y="13152"/>
                  </a:cubicBezTo>
                  <a:lnTo>
                    <a:pt x="376982" y="19286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5521" name="Group5521"/>
          <p:cNvGrpSpPr/>
          <p:nvPr/>
        </p:nvGrpSpPr>
        <p:grpSpPr>
          <a:xfrm>
            <a:off x="2569464" y="5890260"/>
            <a:ext cx="556260" cy="556260"/>
            <a:chOff x="2569464" y="5890260"/>
            <a:chExt cx="556260" cy="556260"/>
          </a:xfrm>
        </p:grpSpPr>
        <p:sp>
          <p:nvSpPr>
            <p:cNvPr id="5522" name="Path5522"/>
            <p:cNvSpPr/>
            <p:nvPr/>
          </p:nvSpPr>
          <p:spPr>
            <a:xfrm>
              <a:off x="2569464" y="5890260"/>
              <a:ext cx="556260" cy="556260"/>
            </a:xfrm>
            <a:custGeom>
              <a:avLst/>
              <a:gdLst/>
              <a:ahLst/>
              <a:cxnLst/>
              <a:rect l="l" t="t" r="r" b="b"/>
              <a:pathLst>
                <a:path w="556260" h="556260">
                  <a:moveTo>
                    <a:pt x="0" y="278130"/>
                  </a:moveTo>
                  <a:cubicBezTo>
                    <a:pt x="0" y="124524"/>
                    <a:pt x="124460" y="0"/>
                    <a:pt x="278130" y="0"/>
                  </a:cubicBezTo>
                  <a:cubicBezTo>
                    <a:pt x="431800" y="0"/>
                    <a:pt x="556260" y="124524"/>
                    <a:pt x="556260" y="278130"/>
                  </a:cubicBezTo>
                  <a:cubicBezTo>
                    <a:pt x="556260" y="431736"/>
                    <a:pt x="431800" y="556260"/>
                    <a:pt x="278130" y="556260"/>
                  </a:cubicBezTo>
                  <a:cubicBezTo>
                    <a:pt x="124460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23" name="Path5523"/>
            <p:cNvSpPr/>
            <p:nvPr/>
          </p:nvSpPr>
          <p:spPr>
            <a:xfrm>
              <a:off x="2630297" y="6212129"/>
              <a:ext cx="436118" cy="198082"/>
            </a:xfrm>
            <a:custGeom>
              <a:avLst/>
              <a:gdLst/>
              <a:ahLst/>
              <a:cxnLst/>
              <a:rect l="l" t="t" r="r" b="b"/>
              <a:pathLst>
                <a:path w="436118" h="198082">
                  <a:moveTo>
                    <a:pt x="436118" y="0"/>
                  </a:moveTo>
                  <a:cubicBezTo>
                    <a:pt x="411480" y="120396"/>
                    <a:pt x="294005" y="198082"/>
                    <a:pt x="173609" y="173507"/>
                  </a:cubicBezTo>
                  <a:cubicBezTo>
                    <a:pt x="86233" y="155664"/>
                    <a:pt x="17907" y="87376"/>
                    <a:pt x="0" y="0"/>
                  </a:cubicBezTo>
                  <a:lnTo>
                    <a:pt x="436118" y="0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24" name="Path5524"/>
            <p:cNvSpPr/>
            <p:nvPr/>
          </p:nvSpPr>
          <p:spPr>
            <a:xfrm>
              <a:off x="2614730" y="6197141"/>
              <a:ext cx="466673" cy="213070"/>
            </a:xfrm>
            <a:custGeom>
              <a:avLst/>
              <a:gdLst/>
              <a:ahLst/>
              <a:cxnLst/>
              <a:rect l="l" t="t" r="r" b="b"/>
              <a:pathLst>
                <a:path w="466673" h="213070">
                  <a:moveTo>
                    <a:pt x="451685" y="14989"/>
                  </a:moveTo>
                  <a:cubicBezTo>
                    <a:pt x="427047" y="135384"/>
                    <a:pt x="309572" y="213070"/>
                    <a:pt x="189176" y="188496"/>
                  </a:cubicBezTo>
                  <a:cubicBezTo>
                    <a:pt x="101800" y="170652"/>
                    <a:pt x="33474" y="102364"/>
                    <a:pt x="15567" y="14989"/>
                  </a:cubicBezTo>
                  <a:lnTo>
                    <a:pt x="451685" y="14989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5525" name="Group5525"/>
          <p:cNvGrpSpPr/>
          <p:nvPr/>
        </p:nvGrpSpPr>
        <p:grpSpPr>
          <a:xfrm>
            <a:off x="5003292" y="5890260"/>
            <a:ext cx="556260" cy="556260"/>
            <a:chOff x="5003292" y="5890260"/>
            <a:chExt cx="556260" cy="556260"/>
          </a:xfrm>
        </p:grpSpPr>
        <p:sp>
          <p:nvSpPr>
            <p:cNvPr id="5526" name="Path5526"/>
            <p:cNvSpPr/>
            <p:nvPr/>
          </p:nvSpPr>
          <p:spPr>
            <a:xfrm>
              <a:off x="5003292" y="5890260"/>
              <a:ext cx="556260" cy="556260"/>
            </a:xfrm>
            <a:custGeom>
              <a:avLst/>
              <a:gdLst/>
              <a:ahLst/>
              <a:cxnLst/>
              <a:rect l="l" t="t" r="r" b="b"/>
              <a:pathLst>
                <a:path w="556260" h="556260">
                  <a:moveTo>
                    <a:pt x="0" y="278130"/>
                  </a:moveTo>
                  <a:cubicBezTo>
                    <a:pt x="0" y="124524"/>
                    <a:pt x="124460" y="0"/>
                    <a:pt x="278130" y="0"/>
                  </a:cubicBezTo>
                  <a:cubicBezTo>
                    <a:pt x="431673" y="0"/>
                    <a:pt x="556260" y="124524"/>
                    <a:pt x="556260" y="278130"/>
                  </a:cubicBezTo>
                  <a:cubicBezTo>
                    <a:pt x="556260" y="431736"/>
                    <a:pt x="431673" y="556260"/>
                    <a:pt x="278130" y="556260"/>
                  </a:cubicBezTo>
                  <a:cubicBezTo>
                    <a:pt x="124460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27" name="Path5527"/>
            <p:cNvSpPr/>
            <p:nvPr/>
          </p:nvSpPr>
          <p:spPr>
            <a:xfrm>
              <a:off x="5058156" y="6123127"/>
              <a:ext cx="466598" cy="287084"/>
            </a:xfrm>
            <a:custGeom>
              <a:avLst/>
              <a:gdLst/>
              <a:ahLst/>
              <a:cxnLst/>
              <a:rect l="l" t="t" r="r" b="b"/>
              <a:pathLst>
                <a:path w="466598" h="287084">
                  <a:moveTo>
                    <a:pt x="442087" y="0"/>
                  </a:moveTo>
                  <a:cubicBezTo>
                    <a:pt x="466598" y="120396"/>
                    <a:pt x="388874" y="237935"/>
                    <a:pt x="268478" y="262509"/>
                  </a:cubicBezTo>
                  <a:cubicBezTo>
                    <a:pt x="148082" y="287084"/>
                    <a:pt x="30607" y="209410"/>
                    <a:pt x="5969" y="89002"/>
                  </a:cubicBezTo>
                  <a:cubicBezTo>
                    <a:pt x="0" y="59639"/>
                    <a:pt x="0" y="29363"/>
                    <a:pt x="5969" y="0"/>
                  </a:cubicBezTo>
                  <a:lnTo>
                    <a:pt x="442087" y="0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28" name="Path5528"/>
            <p:cNvSpPr/>
            <p:nvPr/>
          </p:nvSpPr>
          <p:spPr>
            <a:xfrm>
              <a:off x="5043181" y="6108149"/>
              <a:ext cx="481573" cy="317045"/>
            </a:xfrm>
            <a:custGeom>
              <a:avLst/>
              <a:gdLst/>
              <a:ahLst/>
              <a:cxnLst/>
              <a:rect l="l" t="t" r="r" b="b"/>
              <a:pathLst>
                <a:path w="481573" h="317045">
                  <a:moveTo>
                    <a:pt x="457062" y="14978"/>
                  </a:moveTo>
                  <a:cubicBezTo>
                    <a:pt x="481573" y="135374"/>
                    <a:pt x="403849" y="252913"/>
                    <a:pt x="283453" y="277487"/>
                  </a:cubicBezTo>
                  <a:cubicBezTo>
                    <a:pt x="163057" y="302062"/>
                    <a:pt x="45582" y="224389"/>
                    <a:pt x="20944" y="103980"/>
                  </a:cubicBezTo>
                  <a:cubicBezTo>
                    <a:pt x="14975" y="74618"/>
                    <a:pt x="14975" y="44341"/>
                    <a:pt x="20944" y="14978"/>
                  </a:cubicBezTo>
                  <a:lnTo>
                    <a:pt x="457062" y="14978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5529" name="Group5529"/>
          <p:cNvGrpSpPr/>
          <p:nvPr/>
        </p:nvGrpSpPr>
        <p:grpSpPr>
          <a:xfrm>
            <a:off x="9872472" y="5890260"/>
            <a:ext cx="556260" cy="556260"/>
            <a:chOff x="9872472" y="5890260"/>
            <a:chExt cx="556260" cy="556260"/>
          </a:xfrm>
        </p:grpSpPr>
        <p:sp>
          <p:nvSpPr>
            <p:cNvPr id="5530" name="Path5530"/>
            <p:cNvSpPr/>
            <p:nvPr/>
          </p:nvSpPr>
          <p:spPr>
            <a:xfrm>
              <a:off x="9872472" y="5890260"/>
              <a:ext cx="556260" cy="556260"/>
            </a:xfrm>
            <a:custGeom>
              <a:avLst/>
              <a:gdLst/>
              <a:ahLst/>
              <a:cxnLst/>
              <a:rect l="l" t="t" r="r" b="b"/>
              <a:pathLst>
                <a:path w="556260" h="556260">
                  <a:moveTo>
                    <a:pt x="0" y="278130"/>
                  </a:moveTo>
                  <a:cubicBezTo>
                    <a:pt x="0" y="124524"/>
                    <a:pt x="124460" y="0"/>
                    <a:pt x="278130" y="0"/>
                  </a:cubicBezTo>
                  <a:cubicBezTo>
                    <a:pt x="431673" y="0"/>
                    <a:pt x="556260" y="124524"/>
                    <a:pt x="556260" y="278130"/>
                  </a:cubicBezTo>
                  <a:cubicBezTo>
                    <a:pt x="556260" y="431736"/>
                    <a:pt x="431673" y="556260"/>
                    <a:pt x="278130" y="556260"/>
                  </a:cubicBezTo>
                  <a:cubicBezTo>
                    <a:pt x="124460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31" name="Path5531"/>
            <p:cNvSpPr/>
            <p:nvPr/>
          </p:nvSpPr>
          <p:spPr>
            <a:xfrm>
              <a:off x="9928860" y="5945124"/>
              <a:ext cx="445008" cy="445008"/>
            </a:xfrm>
            <a:custGeom>
              <a:avLst/>
              <a:gdLst/>
              <a:ahLst/>
              <a:cxnLst/>
              <a:rect l="l" t="t" r="r" b="b"/>
              <a:pathLst>
                <a:path w="445008" h="445008">
                  <a:moveTo>
                    <a:pt x="222504" y="0"/>
                  </a:moveTo>
                  <a:cubicBezTo>
                    <a:pt x="345440" y="0"/>
                    <a:pt x="445008" y="99619"/>
                    <a:pt x="445008" y="222504"/>
                  </a:cubicBezTo>
                  <a:cubicBezTo>
                    <a:pt x="445008" y="345389"/>
                    <a:pt x="345440" y="445008"/>
                    <a:pt x="222504" y="445008"/>
                  </a:cubicBezTo>
                  <a:cubicBezTo>
                    <a:pt x="99568" y="445008"/>
                    <a:pt x="0" y="345389"/>
                    <a:pt x="0" y="222504"/>
                  </a:cubicBezTo>
                  <a:cubicBezTo>
                    <a:pt x="0" y="99619"/>
                    <a:pt x="99568" y="0"/>
                    <a:pt x="222504" y="0"/>
                  </a:cubicBez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32" name="Path5532"/>
            <p:cNvSpPr/>
            <p:nvPr/>
          </p:nvSpPr>
          <p:spPr>
            <a:xfrm>
              <a:off x="9916160" y="5932424"/>
              <a:ext cx="470408" cy="470408"/>
            </a:xfrm>
            <a:custGeom>
              <a:avLst/>
              <a:gdLst/>
              <a:ahLst/>
              <a:cxnLst/>
              <a:rect l="l" t="t" r="r" b="b"/>
              <a:pathLst>
                <a:path w="470408" h="470408">
                  <a:moveTo>
                    <a:pt x="235204" y="12700"/>
                  </a:moveTo>
                  <a:cubicBezTo>
                    <a:pt x="358140" y="12700"/>
                    <a:pt x="457708" y="112319"/>
                    <a:pt x="457708" y="235204"/>
                  </a:cubicBezTo>
                  <a:cubicBezTo>
                    <a:pt x="457708" y="358089"/>
                    <a:pt x="358140" y="457708"/>
                    <a:pt x="235204" y="457708"/>
                  </a:cubicBezTo>
                  <a:cubicBezTo>
                    <a:pt x="112268" y="457708"/>
                    <a:pt x="12700" y="358089"/>
                    <a:pt x="12700" y="235204"/>
                  </a:cubicBezTo>
                  <a:cubicBezTo>
                    <a:pt x="12700" y="112319"/>
                    <a:pt x="112268" y="12700"/>
                    <a:pt x="235204" y="12700"/>
                  </a:cubicBez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5533" name="Group5533"/>
          <p:cNvGrpSpPr/>
          <p:nvPr/>
        </p:nvGrpSpPr>
        <p:grpSpPr>
          <a:xfrm>
            <a:off x="7438645" y="5890260"/>
            <a:ext cx="556259" cy="556260"/>
            <a:chOff x="7438645" y="5890260"/>
            <a:chExt cx="556259" cy="556260"/>
          </a:xfrm>
        </p:grpSpPr>
        <p:sp>
          <p:nvSpPr>
            <p:cNvPr id="5534" name="Path5534"/>
            <p:cNvSpPr/>
            <p:nvPr/>
          </p:nvSpPr>
          <p:spPr>
            <a:xfrm>
              <a:off x="7438645" y="5890260"/>
              <a:ext cx="556259" cy="556260"/>
            </a:xfrm>
            <a:custGeom>
              <a:avLst/>
              <a:gdLst/>
              <a:ahLst/>
              <a:cxnLst/>
              <a:rect l="l" t="t" r="r" b="b"/>
              <a:pathLst>
                <a:path w="556259" h="556260">
                  <a:moveTo>
                    <a:pt x="0" y="278130"/>
                  </a:moveTo>
                  <a:cubicBezTo>
                    <a:pt x="0" y="124524"/>
                    <a:pt x="124460" y="0"/>
                    <a:pt x="278130" y="0"/>
                  </a:cubicBezTo>
                  <a:cubicBezTo>
                    <a:pt x="431800" y="0"/>
                    <a:pt x="556260" y="124524"/>
                    <a:pt x="556260" y="278130"/>
                  </a:cubicBezTo>
                  <a:cubicBezTo>
                    <a:pt x="556260" y="431736"/>
                    <a:pt x="431800" y="556260"/>
                    <a:pt x="278130" y="556260"/>
                  </a:cubicBezTo>
                  <a:cubicBezTo>
                    <a:pt x="124460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35" name="Path5535"/>
            <p:cNvSpPr/>
            <p:nvPr/>
          </p:nvSpPr>
          <p:spPr>
            <a:xfrm>
              <a:off x="7476998" y="6027992"/>
              <a:ext cx="489331" cy="389991"/>
            </a:xfrm>
            <a:custGeom>
              <a:avLst/>
              <a:gdLst/>
              <a:ahLst/>
              <a:cxnLst/>
              <a:rect l="l" t="t" r="r" b="b"/>
              <a:pathLst>
                <a:path w="489331" h="389991">
                  <a:moveTo>
                    <a:pt x="412242" y="0"/>
                  </a:moveTo>
                  <a:cubicBezTo>
                    <a:pt x="489331" y="95682"/>
                    <a:pt x="474345" y="235750"/>
                    <a:pt x="378587" y="312877"/>
                  </a:cubicBezTo>
                  <a:cubicBezTo>
                    <a:pt x="282956" y="389992"/>
                    <a:pt x="142876" y="374942"/>
                    <a:pt x="65787" y="279273"/>
                  </a:cubicBezTo>
                  <a:cubicBezTo>
                    <a:pt x="1905" y="200025"/>
                    <a:pt x="0" y="87554"/>
                    <a:pt x="60960" y="6134"/>
                  </a:cubicBezTo>
                  <a:lnTo>
                    <a:pt x="412242" y="0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36" name="Path5536"/>
            <p:cNvSpPr/>
            <p:nvPr/>
          </p:nvSpPr>
          <p:spPr>
            <a:xfrm>
              <a:off x="7461046" y="6010134"/>
              <a:ext cx="505283" cy="425708"/>
            </a:xfrm>
            <a:custGeom>
              <a:avLst/>
              <a:gdLst/>
              <a:ahLst/>
              <a:cxnLst/>
              <a:rect l="l" t="t" r="r" b="b"/>
              <a:pathLst>
                <a:path w="505283" h="425708">
                  <a:moveTo>
                    <a:pt x="428195" y="17857"/>
                  </a:moveTo>
                  <a:cubicBezTo>
                    <a:pt x="505284" y="113540"/>
                    <a:pt x="490298" y="253608"/>
                    <a:pt x="394539" y="330735"/>
                  </a:cubicBezTo>
                  <a:cubicBezTo>
                    <a:pt x="298909" y="407849"/>
                    <a:pt x="158828" y="392800"/>
                    <a:pt x="81739" y="297131"/>
                  </a:cubicBezTo>
                  <a:cubicBezTo>
                    <a:pt x="17858" y="217882"/>
                    <a:pt x="15953" y="105411"/>
                    <a:pt x="76912" y="23992"/>
                  </a:cubicBezTo>
                  <a:lnTo>
                    <a:pt x="428195" y="17857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5537" name="Text Box5537"/>
          <p:cNvSpPr txBox="1"/>
          <p:nvPr/>
        </p:nvSpPr>
        <p:spPr>
          <a:xfrm>
            <a:off x="843077" y="6230265"/>
            <a:ext cx="1027875" cy="1786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6"/>
              </a:lnSpc>
            </a:pPr>
            <a:r>
              <a:rPr lang="en-US" altLang="zh-CN" sz="1400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Anti-Malware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538" name="Text Box5538"/>
          <p:cNvSpPr txBox="1"/>
          <p:nvPr/>
        </p:nvSpPr>
        <p:spPr>
          <a:xfrm>
            <a:off x="3272663" y="6094171"/>
            <a:ext cx="1074420" cy="1524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200"/>
              </a:lnSpc>
            </a:pPr>
            <a:r>
              <a:rPr lang="en-US" altLang="zh-CN" sz="1200" spc="-1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Next-Generation</a:t>
            </a:r>
            <a:endParaRPr lang="en-US" altLang="zh-CN" sz="1200">
              <a:latin typeface="Calibri"/>
              <a:ea typeface="Calibri"/>
              <a:cs typeface="Calibri"/>
            </a:endParaRPr>
          </a:p>
        </p:txBody>
      </p:sp>
      <p:sp>
        <p:nvSpPr>
          <p:cNvPr id="5539" name="Text Box5539"/>
          <p:cNvSpPr txBox="1"/>
          <p:nvPr/>
        </p:nvSpPr>
        <p:spPr>
          <a:xfrm>
            <a:off x="3272663" y="6261811"/>
            <a:ext cx="1077468" cy="1524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200"/>
              </a:lnSpc>
            </a:pPr>
            <a:r>
              <a:rPr lang="en-US" altLang="zh-CN" sz="12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Antivirus</a:t>
            </a:r>
            <a:r>
              <a:rPr lang="en-US" altLang="zh-CN" sz="1200" spc="-1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200" spc="-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(NGAV)</a:t>
            </a:r>
            <a:endParaRPr lang="en-US" altLang="zh-CN" sz="1200">
              <a:latin typeface="Calibri"/>
              <a:ea typeface="Calibri"/>
              <a:cs typeface="Calibri"/>
            </a:endParaRPr>
          </a:p>
        </p:txBody>
      </p:sp>
      <p:sp>
        <p:nvSpPr>
          <p:cNvPr id="5540" name="Text Box5540"/>
          <p:cNvSpPr txBox="1"/>
          <p:nvPr/>
        </p:nvSpPr>
        <p:spPr>
          <a:xfrm>
            <a:off x="5712587" y="6034888"/>
            <a:ext cx="1486472" cy="1786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6"/>
              </a:lnSpc>
            </a:pPr>
            <a:r>
              <a:rPr lang="en-US" altLang="zh-CN" sz="1400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Endpoint</a:t>
            </a:r>
            <a:r>
              <a:rPr lang="en-US" altLang="zh-CN" sz="140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Protection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541" name="Text Box5541"/>
          <p:cNvSpPr txBox="1"/>
          <p:nvPr/>
        </p:nvSpPr>
        <p:spPr>
          <a:xfrm>
            <a:off x="5712587" y="6230493"/>
            <a:ext cx="1079597" cy="178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4"/>
              </a:lnSpc>
            </a:pPr>
            <a:r>
              <a:rPr lang="en-US" altLang="zh-CN" sz="1400" spc="-3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Platform</a:t>
            </a:r>
            <a:r>
              <a:rPr lang="en-US" altLang="zh-CN" sz="1400" spc="-1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(EPP)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542" name="Text Box5542"/>
          <p:cNvSpPr txBox="1"/>
          <p:nvPr/>
        </p:nvSpPr>
        <p:spPr>
          <a:xfrm>
            <a:off x="8147050" y="6034888"/>
            <a:ext cx="1470218" cy="1786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6"/>
              </a:lnSpc>
            </a:pPr>
            <a:r>
              <a:rPr lang="en-US" altLang="zh-CN" sz="1400" b="1" spc="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Endpoint</a:t>
            </a:r>
            <a:r>
              <a:rPr lang="en-US" altLang="zh-CN" sz="1400" b="1" spc="-2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Detection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543" name="Text Box5543"/>
          <p:cNvSpPr txBox="1"/>
          <p:nvPr/>
        </p:nvSpPr>
        <p:spPr>
          <a:xfrm>
            <a:off x="8147050" y="6230493"/>
            <a:ext cx="1511282" cy="178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4"/>
              </a:lnSpc>
            </a:pPr>
            <a:r>
              <a:rPr lang="en-US" altLang="zh-CN" sz="1400" b="1" spc="3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400" b="1" spc="-1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Response</a:t>
            </a:r>
            <a:r>
              <a:rPr lang="en-US" altLang="zh-CN" sz="1400" b="1" spc="-24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(EDR)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544" name="Text Box5544"/>
          <p:cNvSpPr txBox="1"/>
          <p:nvPr/>
        </p:nvSpPr>
        <p:spPr>
          <a:xfrm>
            <a:off x="10581768" y="6034888"/>
            <a:ext cx="1495938" cy="1786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6"/>
              </a:lnSpc>
            </a:pPr>
            <a:r>
              <a:rPr lang="en-US" altLang="zh-CN" sz="1400" b="1" spc="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Extended</a:t>
            </a:r>
            <a:r>
              <a:rPr lang="en-US" altLang="zh-CN" sz="1400" b="1" spc="-3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1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Detection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545" name="Text Box5545"/>
          <p:cNvSpPr txBox="1"/>
          <p:nvPr/>
        </p:nvSpPr>
        <p:spPr>
          <a:xfrm>
            <a:off x="10581768" y="6230493"/>
            <a:ext cx="1522336" cy="178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4"/>
              </a:lnSpc>
            </a:pPr>
            <a:r>
              <a:rPr lang="en-US" altLang="zh-CN" sz="1400" b="1" spc="3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400" b="1" spc="-1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Response</a:t>
            </a:r>
            <a:r>
              <a:rPr lang="en-US" altLang="zh-CN" sz="1400" b="1" spc="-24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(XDR)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6" name="Path5546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5547" name="Image55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728" y="1234440"/>
            <a:ext cx="6518148" cy="3893820"/>
          </a:xfrm>
          <a:prstGeom prst="rect">
            <a:avLst/>
          </a:prstGeom>
          <a:noFill/>
        </p:spPr>
      </p:pic>
      <p:pic>
        <p:nvPicPr>
          <p:cNvPr id="5548" name="Image55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8664" y="1005840"/>
            <a:ext cx="4102608" cy="4351020"/>
          </a:xfrm>
          <a:prstGeom prst="rect">
            <a:avLst/>
          </a:prstGeom>
          <a:noFill/>
        </p:spPr>
      </p:pic>
      <p:grpSp>
        <p:nvGrpSpPr>
          <p:cNvPr id="5549" name="Group5549"/>
          <p:cNvGrpSpPr/>
          <p:nvPr/>
        </p:nvGrpSpPr>
        <p:grpSpPr>
          <a:xfrm>
            <a:off x="2569464" y="5890260"/>
            <a:ext cx="556260" cy="556260"/>
            <a:chOff x="2569464" y="5890260"/>
            <a:chExt cx="556260" cy="556260"/>
          </a:xfrm>
        </p:grpSpPr>
        <p:sp>
          <p:nvSpPr>
            <p:cNvPr id="5550" name="Path5550"/>
            <p:cNvSpPr/>
            <p:nvPr/>
          </p:nvSpPr>
          <p:spPr>
            <a:xfrm>
              <a:off x="2569464" y="5890260"/>
              <a:ext cx="556260" cy="556260"/>
            </a:xfrm>
            <a:custGeom>
              <a:avLst/>
              <a:gdLst/>
              <a:ahLst/>
              <a:cxnLst/>
              <a:rect l="l" t="t" r="r" b="b"/>
              <a:pathLst>
                <a:path w="556260" h="556260">
                  <a:moveTo>
                    <a:pt x="0" y="278130"/>
                  </a:moveTo>
                  <a:cubicBezTo>
                    <a:pt x="0" y="124524"/>
                    <a:pt x="124460" y="0"/>
                    <a:pt x="278130" y="0"/>
                  </a:cubicBezTo>
                  <a:cubicBezTo>
                    <a:pt x="431800" y="0"/>
                    <a:pt x="556260" y="124524"/>
                    <a:pt x="556260" y="278130"/>
                  </a:cubicBezTo>
                  <a:cubicBezTo>
                    <a:pt x="556260" y="431736"/>
                    <a:pt x="431800" y="556260"/>
                    <a:pt x="278130" y="556260"/>
                  </a:cubicBezTo>
                  <a:cubicBezTo>
                    <a:pt x="124460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51" name="Path5551"/>
            <p:cNvSpPr/>
            <p:nvPr/>
          </p:nvSpPr>
          <p:spPr>
            <a:xfrm>
              <a:off x="2630297" y="6212129"/>
              <a:ext cx="436118" cy="198082"/>
            </a:xfrm>
            <a:custGeom>
              <a:avLst/>
              <a:gdLst/>
              <a:ahLst/>
              <a:cxnLst/>
              <a:rect l="l" t="t" r="r" b="b"/>
              <a:pathLst>
                <a:path w="436118" h="198082">
                  <a:moveTo>
                    <a:pt x="436118" y="0"/>
                  </a:moveTo>
                  <a:cubicBezTo>
                    <a:pt x="411480" y="120396"/>
                    <a:pt x="294005" y="198082"/>
                    <a:pt x="173609" y="173507"/>
                  </a:cubicBezTo>
                  <a:cubicBezTo>
                    <a:pt x="86233" y="155664"/>
                    <a:pt x="17907" y="87376"/>
                    <a:pt x="0" y="0"/>
                  </a:cubicBezTo>
                  <a:lnTo>
                    <a:pt x="436118" y="0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52" name="Path5552"/>
            <p:cNvSpPr/>
            <p:nvPr/>
          </p:nvSpPr>
          <p:spPr>
            <a:xfrm>
              <a:off x="2614730" y="6197141"/>
              <a:ext cx="466673" cy="213070"/>
            </a:xfrm>
            <a:custGeom>
              <a:avLst/>
              <a:gdLst/>
              <a:ahLst/>
              <a:cxnLst/>
              <a:rect l="l" t="t" r="r" b="b"/>
              <a:pathLst>
                <a:path w="466673" h="213070">
                  <a:moveTo>
                    <a:pt x="451685" y="14989"/>
                  </a:moveTo>
                  <a:cubicBezTo>
                    <a:pt x="427047" y="135384"/>
                    <a:pt x="309572" y="213070"/>
                    <a:pt x="189176" y="188496"/>
                  </a:cubicBezTo>
                  <a:cubicBezTo>
                    <a:pt x="101800" y="170652"/>
                    <a:pt x="33474" y="102364"/>
                    <a:pt x="15567" y="14989"/>
                  </a:cubicBezTo>
                  <a:lnTo>
                    <a:pt x="451685" y="14989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5553" name="Group5553"/>
          <p:cNvGrpSpPr/>
          <p:nvPr/>
        </p:nvGrpSpPr>
        <p:grpSpPr>
          <a:xfrm>
            <a:off x="5003292" y="5890260"/>
            <a:ext cx="556260" cy="556260"/>
            <a:chOff x="5003292" y="5890260"/>
            <a:chExt cx="556260" cy="556260"/>
          </a:xfrm>
        </p:grpSpPr>
        <p:sp>
          <p:nvSpPr>
            <p:cNvPr id="5554" name="Path5554"/>
            <p:cNvSpPr/>
            <p:nvPr/>
          </p:nvSpPr>
          <p:spPr>
            <a:xfrm>
              <a:off x="5003292" y="5890260"/>
              <a:ext cx="556260" cy="556260"/>
            </a:xfrm>
            <a:custGeom>
              <a:avLst/>
              <a:gdLst/>
              <a:ahLst/>
              <a:cxnLst/>
              <a:rect l="l" t="t" r="r" b="b"/>
              <a:pathLst>
                <a:path w="556260" h="556260">
                  <a:moveTo>
                    <a:pt x="0" y="278130"/>
                  </a:moveTo>
                  <a:cubicBezTo>
                    <a:pt x="0" y="124524"/>
                    <a:pt x="124460" y="0"/>
                    <a:pt x="278130" y="0"/>
                  </a:cubicBezTo>
                  <a:cubicBezTo>
                    <a:pt x="431673" y="0"/>
                    <a:pt x="556260" y="124524"/>
                    <a:pt x="556260" y="278130"/>
                  </a:cubicBezTo>
                  <a:cubicBezTo>
                    <a:pt x="556260" y="431736"/>
                    <a:pt x="431673" y="556260"/>
                    <a:pt x="278130" y="556260"/>
                  </a:cubicBezTo>
                  <a:cubicBezTo>
                    <a:pt x="124460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55" name="Path5555"/>
            <p:cNvSpPr/>
            <p:nvPr/>
          </p:nvSpPr>
          <p:spPr>
            <a:xfrm>
              <a:off x="5058156" y="6123127"/>
              <a:ext cx="466598" cy="287084"/>
            </a:xfrm>
            <a:custGeom>
              <a:avLst/>
              <a:gdLst/>
              <a:ahLst/>
              <a:cxnLst/>
              <a:rect l="l" t="t" r="r" b="b"/>
              <a:pathLst>
                <a:path w="466598" h="287084">
                  <a:moveTo>
                    <a:pt x="442087" y="0"/>
                  </a:moveTo>
                  <a:cubicBezTo>
                    <a:pt x="466598" y="120396"/>
                    <a:pt x="388874" y="237935"/>
                    <a:pt x="268478" y="262509"/>
                  </a:cubicBezTo>
                  <a:cubicBezTo>
                    <a:pt x="148082" y="287084"/>
                    <a:pt x="30607" y="209410"/>
                    <a:pt x="5969" y="89002"/>
                  </a:cubicBezTo>
                  <a:cubicBezTo>
                    <a:pt x="0" y="59639"/>
                    <a:pt x="0" y="29363"/>
                    <a:pt x="5969" y="0"/>
                  </a:cubicBezTo>
                  <a:lnTo>
                    <a:pt x="442087" y="0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56" name="Path5556"/>
            <p:cNvSpPr/>
            <p:nvPr/>
          </p:nvSpPr>
          <p:spPr>
            <a:xfrm>
              <a:off x="5043181" y="6108149"/>
              <a:ext cx="481573" cy="317045"/>
            </a:xfrm>
            <a:custGeom>
              <a:avLst/>
              <a:gdLst/>
              <a:ahLst/>
              <a:cxnLst/>
              <a:rect l="l" t="t" r="r" b="b"/>
              <a:pathLst>
                <a:path w="481573" h="317045">
                  <a:moveTo>
                    <a:pt x="457062" y="14978"/>
                  </a:moveTo>
                  <a:cubicBezTo>
                    <a:pt x="481573" y="135374"/>
                    <a:pt x="403849" y="252913"/>
                    <a:pt x="283453" y="277487"/>
                  </a:cubicBezTo>
                  <a:cubicBezTo>
                    <a:pt x="163057" y="302062"/>
                    <a:pt x="45582" y="224389"/>
                    <a:pt x="20944" y="103980"/>
                  </a:cubicBezTo>
                  <a:cubicBezTo>
                    <a:pt x="14975" y="74618"/>
                    <a:pt x="14975" y="44341"/>
                    <a:pt x="20944" y="14978"/>
                  </a:cubicBezTo>
                  <a:lnTo>
                    <a:pt x="457062" y="14978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5557" name="Group5557"/>
          <p:cNvGrpSpPr/>
          <p:nvPr/>
        </p:nvGrpSpPr>
        <p:grpSpPr>
          <a:xfrm>
            <a:off x="7438645" y="5890260"/>
            <a:ext cx="556259" cy="556260"/>
            <a:chOff x="7438645" y="5890260"/>
            <a:chExt cx="556259" cy="556260"/>
          </a:xfrm>
        </p:grpSpPr>
        <p:sp>
          <p:nvSpPr>
            <p:cNvPr id="5558" name="Path5558"/>
            <p:cNvSpPr/>
            <p:nvPr/>
          </p:nvSpPr>
          <p:spPr>
            <a:xfrm>
              <a:off x="7438645" y="5890260"/>
              <a:ext cx="556259" cy="556260"/>
            </a:xfrm>
            <a:custGeom>
              <a:avLst/>
              <a:gdLst/>
              <a:ahLst/>
              <a:cxnLst/>
              <a:rect l="l" t="t" r="r" b="b"/>
              <a:pathLst>
                <a:path w="556259" h="556260">
                  <a:moveTo>
                    <a:pt x="0" y="278130"/>
                  </a:moveTo>
                  <a:cubicBezTo>
                    <a:pt x="0" y="124524"/>
                    <a:pt x="124460" y="0"/>
                    <a:pt x="278130" y="0"/>
                  </a:cubicBezTo>
                  <a:cubicBezTo>
                    <a:pt x="431800" y="0"/>
                    <a:pt x="556260" y="124524"/>
                    <a:pt x="556260" y="278130"/>
                  </a:cubicBezTo>
                  <a:cubicBezTo>
                    <a:pt x="556260" y="431736"/>
                    <a:pt x="431800" y="556260"/>
                    <a:pt x="278130" y="556260"/>
                  </a:cubicBezTo>
                  <a:cubicBezTo>
                    <a:pt x="124460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59" name="Path5559"/>
            <p:cNvSpPr/>
            <p:nvPr/>
          </p:nvSpPr>
          <p:spPr>
            <a:xfrm>
              <a:off x="7476998" y="6027992"/>
              <a:ext cx="489331" cy="389991"/>
            </a:xfrm>
            <a:custGeom>
              <a:avLst/>
              <a:gdLst/>
              <a:ahLst/>
              <a:cxnLst/>
              <a:rect l="l" t="t" r="r" b="b"/>
              <a:pathLst>
                <a:path w="489331" h="389991">
                  <a:moveTo>
                    <a:pt x="412242" y="0"/>
                  </a:moveTo>
                  <a:cubicBezTo>
                    <a:pt x="489331" y="95682"/>
                    <a:pt x="474345" y="235750"/>
                    <a:pt x="378587" y="312877"/>
                  </a:cubicBezTo>
                  <a:cubicBezTo>
                    <a:pt x="282956" y="389992"/>
                    <a:pt x="142876" y="374942"/>
                    <a:pt x="65787" y="279273"/>
                  </a:cubicBezTo>
                  <a:cubicBezTo>
                    <a:pt x="1905" y="200025"/>
                    <a:pt x="0" y="87554"/>
                    <a:pt x="60960" y="6134"/>
                  </a:cubicBezTo>
                  <a:lnTo>
                    <a:pt x="412242" y="0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60" name="Path5560"/>
            <p:cNvSpPr/>
            <p:nvPr/>
          </p:nvSpPr>
          <p:spPr>
            <a:xfrm>
              <a:off x="7461046" y="6010134"/>
              <a:ext cx="505283" cy="425708"/>
            </a:xfrm>
            <a:custGeom>
              <a:avLst/>
              <a:gdLst/>
              <a:ahLst/>
              <a:cxnLst/>
              <a:rect l="l" t="t" r="r" b="b"/>
              <a:pathLst>
                <a:path w="505283" h="425708">
                  <a:moveTo>
                    <a:pt x="428195" y="17857"/>
                  </a:moveTo>
                  <a:cubicBezTo>
                    <a:pt x="505284" y="113540"/>
                    <a:pt x="490298" y="253608"/>
                    <a:pt x="394539" y="330735"/>
                  </a:cubicBezTo>
                  <a:cubicBezTo>
                    <a:pt x="298909" y="407849"/>
                    <a:pt x="158828" y="392800"/>
                    <a:pt x="81739" y="297131"/>
                  </a:cubicBezTo>
                  <a:cubicBezTo>
                    <a:pt x="17858" y="217882"/>
                    <a:pt x="15953" y="105411"/>
                    <a:pt x="76912" y="23992"/>
                  </a:cubicBezTo>
                  <a:lnTo>
                    <a:pt x="428195" y="17857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5561" name="Group5561"/>
          <p:cNvGrpSpPr/>
          <p:nvPr/>
        </p:nvGrpSpPr>
        <p:grpSpPr>
          <a:xfrm>
            <a:off x="9872472" y="5890260"/>
            <a:ext cx="556260" cy="556260"/>
            <a:chOff x="9872472" y="5890260"/>
            <a:chExt cx="556260" cy="556260"/>
          </a:xfrm>
        </p:grpSpPr>
        <p:sp>
          <p:nvSpPr>
            <p:cNvPr id="5562" name="Path5562"/>
            <p:cNvSpPr/>
            <p:nvPr/>
          </p:nvSpPr>
          <p:spPr>
            <a:xfrm>
              <a:off x="9872472" y="5890260"/>
              <a:ext cx="556260" cy="556260"/>
            </a:xfrm>
            <a:custGeom>
              <a:avLst/>
              <a:gdLst/>
              <a:ahLst/>
              <a:cxnLst/>
              <a:rect l="l" t="t" r="r" b="b"/>
              <a:pathLst>
                <a:path w="556260" h="556260">
                  <a:moveTo>
                    <a:pt x="0" y="278130"/>
                  </a:moveTo>
                  <a:cubicBezTo>
                    <a:pt x="0" y="124524"/>
                    <a:pt x="124460" y="0"/>
                    <a:pt x="278130" y="0"/>
                  </a:cubicBezTo>
                  <a:cubicBezTo>
                    <a:pt x="431673" y="0"/>
                    <a:pt x="556260" y="124524"/>
                    <a:pt x="556260" y="278130"/>
                  </a:cubicBezTo>
                  <a:cubicBezTo>
                    <a:pt x="556260" y="431736"/>
                    <a:pt x="431673" y="556260"/>
                    <a:pt x="278130" y="556260"/>
                  </a:cubicBezTo>
                  <a:cubicBezTo>
                    <a:pt x="124460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63" name="Path5563"/>
            <p:cNvSpPr/>
            <p:nvPr/>
          </p:nvSpPr>
          <p:spPr>
            <a:xfrm>
              <a:off x="9928860" y="5945124"/>
              <a:ext cx="445008" cy="445008"/>
            </a:xfrm>
            <a:custGeom>
              <a:avLst/>
              <a:gdLst/>
              <a:ahLst/>
              <a:cxnLst/>
              <a:rect l="l" t="t" r="r" b="b"/>
              <a:pathLst>
                <a:path w="445008" h="445008">
                  <a:moveTo>
                    <a:pt x="222504" y="0"/>
                  </a:moveTo>
                  <a:cubicBezTo>
                    <a:pt x="345440" y="0"/>
                    <a:pt x="445008" y="99619"/>
                    <a:pt x="445008" y="222504"/>
                  </a:cubicBezTo>
                  <a:cubicBezTo>
                    <a:pt x="445008" y="345389"/>
                    <a:pt x="345440" y="445008"/>
                    <a:pt x="222504" y="445008"/>
                  </a:cubicBezTo>
                  <a:cubicBezTo>
                    <a:pt x="99568" y="445008"/>
                    <a:pt x="0" y="345389"/>
                    <a:pt x="0" y="222504"/>
                  </a:cubicBezTo>
                  <a:cubicBezTo>
                    <a:pt x="0" y="99619"/>
                    <a:pt x="99568" y="0"/>
                    <a:pt x="222504" y="0"/>
                  </a:cubicBez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64" name="Path5564"/>
            <p:cNvSpPr/>
            <p:nvPr/>
          </p:nvSpPr>
          <p:spPr>
            <a:xfrm>
              <a:off x="9916160" y="5932424"/>
              <a:ext cx="470408" cy="470408"/>
            </a:xfrm>
            <a:custGeom>
              <a:avLst/>
              <a:gdLst/>
              <a:ahLst/>
              <a:cxnLst/>
              <a:rect l="l" t="t" r="r" b="b"/>
              <a:pathLst>
                <a:path w="470408" h="470408">
                  <a:moveTo>
                    <a:pt x="235204" y="12700"/>
                  </a:moveTo>
                  <a:cubicBezTo>
                    <a:pt x="358140" y="12700"/>
                    <a:pt x="457708" y="112319"/>
                    <a:pt x="457708" y="235204"/>
                  </a:cubicBezTo>
                  <a:cubicBezTo>
                    <a:pt x="457708" y="358089"/>
                    <a:pt x="358140" y="457708"/>
                    <a:pt x="235204" y="457708"/>
                  </a:cubicBezTo>
                  <a:cubicBezTo>
                    <a:pt x="112268" y="457708"/>
                    <a:pt x="12700" y="358089"/>
                    <a:pt x="12700" y="235204"/>
                  </a:cubicBezTo>
                  <a:cubicBezTo>
                    <a:pt x="12700" y="112319"/>
                    <a:pt x="112268" y="12700"/>
                    <a:pt x="235204" y="12700"/>
                  </a:cubicBez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pic>
        <p:nvPicPr>
          <p:cNvPr id="5565" name="Image556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976" y="833628"/>
            <a:ext cx="9332976" cy="45720"/>
          </a:xfrm>
          <a:prstGeom prst="rect">
            <a:avLst/>
          </a:prstGeom>
          <a:noFill/>
        </p:spPr>
      </p:pic>
      <p:grpSp>
        <p:nvGrpSpPr>
          <p:cNvPr id="5566" name="Group5566"/>
          <p:cNvGrpSpPr/>
          <p:nvPr/>
        </p:nvGrpSpPr>
        <p:grpSpPr>
          <a:xfrm>
            <a:off x="135636" y="5890260"/>
            <a:ext cx="556260" cy="556260"/>
            <a:chOff x="135636" y="5890260"/>
            <a:chExt cx="556260" cy="556260"/>
          </a:xfrm>
        </p:grpSpPr>
        <p:sp>
          <p:nvSpPr>
            <p:cNvPr id="5567" name="Path5567"/>
            <p:cNvSpPr/>
            <p:nvPr/>
          </p:nvSpPr>
          <p:spPr>
            <a:xfrm>
              <a:off x="135636" y="5890260"/>
              <a:ext cx="556260" cy="556260"/>
            </a:xfrm>
            <a:custGeom>
              <a:avLst/>
              <a:gdLst/>
              <a:ahLst/>
              <a:cxnLst/>
              <a:rect l="l" t="t" r="r" b="b"/>
              <a:pathLst>
                <a:path w="556260" h="556260">
                  <a:moveTo>
                    <a:pt x="0" y="278130"/>
                  </a:moveTo>
                  <a:cubicBezTo>
                    <a:pt x="0" y="124524"/>
                    <a:pt x="124523" y="0"/>
                    <a:pt x="278130" y="0"/>
                  </a:cubicBezTo>
                  <a:cubicBezTo>
                    <a:pt x="431737" y="0"/>
                    <a:pt x="556260" y="124524"/>
                    <a:pt x="556260" y="278130"/>
                  </a:cubicBezTo>
                  <a:cubicBezTo>
                    <a:pt x="556260" y="431736"/>
                    <a:pt x="431737" y="556260"/>
                    <a:pt x="278130" y="556260"/>
                  </a:cubicBezTo>
                  <a:cubicBezTo>
                    <a:pt x="124523" y="556260"/>
                    <a:pt x="0" y="431736"/>
                    <a:pt x="0" y="278130"/>
                  </a:cubicBezTo>
                  <a:close/>
                </a:path>
              </a:pathLst>
            </a:custGeom>
            <a:solidFill>
              <a:srgbClr val="CFD5EA">
                <a:alpha val="100000"/>
              </a:srgbClr>
            </a:solidFill>
            <a:ln w="0" cap="sq">
              <a:solidFill>
                <a:srgbClr val="CFD5EA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68" name="Path5568"/>
            <p:cNvSpPr/>
            <p:nvPr/>
          </p:nvSpPr>
          <p:spPr>
            <a:xfrm>
              <a:off x="235001" y="6301131"/>
              <a:ext cx="351244" cy="116852"/>
            </a:xfrm>
            <a:custGeom>
              <a:avLst/>
              <a:gdLst/>
              <a:ahLst/>
              <a:cxnLst/>
              <a:rect l="l" t="t" r="r" b="b"/>
              <a:pathLst>
                <a:path w="351244" h="116852">
                  <a:moveTo>
                    <a:pt x="351244" y="6134"/>
                  </a:moveTo>
                  <a:cubicBezTo>
                    <a:pt x="274117" y="101803"/>
                    <a:pt x="134049" y="116853"/>
                    <a:pt x="38367" y="39725"/>
                  </a:cubicBezTo>
                  <a:cubicBezTo>
                    <a:pt x="23978" y="28130"/>
                    <a:pt x="11087" y="14783"/>
                    <a:pt x="0" y="0"/>
                  </a:cubicBezTo>
                  <a:lnTo>
                    <a:pt x="351244" y="6134"/>
                  </a:lnTo>
                  <a:close/>
                </a:path>
              </a:pathLst>
            </a:custGeom>
            <a:solidFill>
              <a:srgbClr val="4472C4">
                <a:alpha val="100000"/>
              </a:srgbClr>
            </a:solidFill>
            <a:ln w="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69" name="Path5569"/>
            <p:cNvSpPr/>
            <p:nvPr/>
          </p:nvSpPr>
          <p:spPr>
            <a:xfrm>
              <a:off x="209262" y="6287979"/>
              <a:ext cx="394841" cy="130004"/>
            </a:xfrm>
            <a:custGeom>
              <a:avLst/>
              <a:gdLst/>
              <a:ahLst/>
              <a:cxnLst/>
              <a:rect l="l" t="t" r="r" b="b"/>
              <a:pathLst>
                <a:path w="394841" h="130004">
                  <a:moveTo>
                    <a:pt x="376982" y="19286"/>
                  </a:moveTo>
                  <a:cubicBezTo>
                    <a:pt x="299855" y="114955"/>
                    <a:pt x="159787" y="130004"/>
                    <a:pt x="64105" y="52877"/>
                  </a:cubicBezTo>
                  <a:cubicBezTo>
                    <a:pt x="49716" y="41282"/>
                    <a:pt x="36826" y="27934"/>
                    <a:pt x="25739" y="13152"/>
                  </a:cubicBezTo>
                  <a:lnTo>
                    <a:pt x="376982" y="19286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5570" name="Text Box5570"/>
          <p:cNvSpPr txBox="1"/>
          <p:nvPr/>
        </p:nvSpPr>
        <p:spPr>
          <a:xfrm>
            <a:off x="582168" y="306832"/>
            <a:ext cx="9399798" cy="559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4404"/>
              </a:lnSpc>
            </a:pPr>
            <a:r>
              <a:rPr lang="en-US" altLang="zh-CN" sz="4400" b="1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Extended</a:t>
            </a:r>
            <a:r>
              <a:rPr lang="en-US" altLang="zh-CN" sz="4400" b="1" spc="-1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4400" b="1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Detection</a:t>
            </a:r>
            <a:r>
              <a:rPr lang="en-US" altLang="zh-CN" sz="4400" b="1" spc="-3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4400" b="1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4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4400" b="1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Response</a:t>
            </a:r>
            <a:r>
              <a:rPr lang="en-US" altLang="zh-CN" sz="4400" b="1" spc="-4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4400" b="1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(XDR)</a:t>
            </a:r>
            <a:endParaRPr lang="en-US" altLang="zh-CN" sz="4400">
              <a:latin typeface="Calibri"/>
              <a:ea typeface="Calibri"/>
              <a:cs typeface="Calibri"/>
            </a:endParaRPr>
          </a:p>
        </p:txBody>
      </p:sp>
      <p:sp>
        <p:nvSpPr>
          <p:cNvPr id="5571" name="Text Box5571"/>
          <p:cNvSpPr txBox="1"/>
          <p:nvPr/>
        </p:nvSpPr>
        <p:spPr>
          <a:xfrm>
            <a:off x="843077" y="6230265"/>
            <a:ext cx="1027875" cy="1786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6"/>
              </a:lnSpc>
            </a:pPr>
            <a:r>
              <a:rPr lang="en-US" altLang="zh-CN" sz="1400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Anti-Malware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572" name="Text Box5572"/>
          <p:cNvSpPr txBox="1"/>
          <p:nvPr/>
        </p:nvSpPr>
        <p:spPr>
          <a:xfrm>
            <a:off x="3272663" y="6094171"/>
            <a:ext cx="1074420" cy="1524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200"/>
              </a:lnSpc>
            </a:pPr>
            <a:r>
              <a:rPr lang="en-US" altLang="zh-CN" sz="1200" spc="-1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Next-Generation</a:t>
            </a:r>
            <a:endParaRPr lang="en-US" altLang="zh-CN" sz="1200">
              <a:latin typeface="Calibri"/>
              <a:ea typeface="Calibri"/>
              <a:cs typeface="Calibri"/>
            </a:endParaRPr>
          </a:p>
        </p:txBody>
      </p:sp>
      <p:sp>
        <p:nvSpPr>
          <p:cNvPr id="5573" name="Text Box5573"/>
          <p:cNvSpPr txBox="1"/>
          <p:nvPr/>
        </p:nvSpPr>
        <p:spPr>
          <a:xfrm>
            <a:off x="3272663" y="6261811"/>
            <a:ext cx="1077468" cy="1524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200"/>
              </a:lnSpc>
            </a:pPr>
            <a:r>
              <a:rPr lang="en-US" altLang="zh-CN" sz="12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Antivirus</a:t>
            </a:r>
            <a:r>
              <a:rPr lang="en-US" altLang="zh-CN" sz="1200" spc="-1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200" spc="-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(NGAV)</a:t>
            </a:r>
            <a:endParaRPr lang="en-US" altLang="zh-CN" sz="1200">
              <a:latin typeface="Calibri"/>
              <a:ea typeface="Calibri"/>
              <a:cs typeface="Calibri"/>
            </a:endParaRPr>
          </a:p>
        </p:txBody>
      </p:sp>
      <p:sp>
        <p:nvSpPr>
          <p:cNvPr id="5574" name="Text Box5574"/>
          <p:cNvSpPr txBox="1"/>
          <p:nvPr/>
        </p:nvSpPr>
        <p:spPr>
          <a:xfrm>
            <a:off x="5712587" y="6034888"/>
            <a:ext cx="1486472" cy="1786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6"/>
              </a:lnSpc>
            </a:pPr>
            <a:r>
              <a:rPr lang="en-US" altLang="zh-CN" sz="1400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Endpoint</a:t>
            </a:r>
            <a:r>
              <a:rPr lang="en-US" altLang="zh-CN" sz="140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Protection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575" name="Text Box5575"/>
          <p:cNvSpPr txBox="1"/>
          <p:nvPr/>
        </p:nvSpPr>
        <p:spPr>
          <a:xfrm>
            <a:off x="5712587" y="6230493"/>
            <a:ext cx="1079597" cy="178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4"/>
              </a:lnSpc>
            </a:pPr>
            <a:r>
              <a:rPr lang="en-US" altLang="zh-CN" sz="1400" spc="-3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Platform</a:t>
            </a:r>
            <a:r>
              <a:rPr lang="en-US" altLang="zh-CN" sz="1400" spc="-1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(EPP)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576" name="Text Box5576"/>
          <p:cNvSpPr txBox="1"/>
          <p:nvPr/>
        </p:nvSpPr>
        <p:spPr>
          <a:xfrm>
            <a:off x="8147050" y="6034888"/>
            <a:ext cx="1437710" cy="1786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6"/>
              </a:lnSpc>
            </a:pPr>
            <a:r>
              <a:rPr lang="en-US" altLang="zh-CN" sz="1400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Endpoint</a:t>
            </a:r>
            <a:r>
              <a:rPr lang="en-US" altLang="zh-CN" sz="140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spc="-1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Detection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577" name="Text Box5577"/>
          <p:cNvSpPr txBox="1"/>
          <p:nvPr/>
        </p:nvSpPr>
        <p:spPr>
          <a:xfrm>
            <a:off x="8147050" y="6230493"/>
            <a:ext cx="1481682" cy="178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4"/>
              </a:lnSpc>
            </a:pPr>
            <a:r>
              <a:rPr lang="en-US" altLang="zh-CN" sz="14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40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spc="-1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Response</a:t>
            </a:r>
            <a:r>
              <a:rPr lang="en-US" altLang="zh-CN" sz="1400" spc="-16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spc="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(EDR)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578" name="Text Box5578"/>
          <p:cNvSpPr txBox="1"/>
          <p:nvPr/>
        </p:nvSpPr>
        <p:spPr>
          <a:xfrm>
            <a:off x="10581768" y="6034888"/>
            <a:ext cx="1495938" cy="1786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6"/>
              </a:lnSpc>
            </a:pPr>
            <a:r>
              <a:rPr lang="en-US" altLang="zh-CN" sz="1400" b="1" spc="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Extended</a:t>
            </a:r>
            <a:r>
              <a:rPr lang="en-US" altLang="zh-CN" sz="1400" b="1" spc="-3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1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Detection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  <p:sp>
        <p:nvSpPr>
          <p:cNvPr id="5579" name="Text Box5579"/>
          <p:cNvSpPr txBox="1"/>
          <p:nvPr/>
        </p:nvSpPr>
        <p:spPr>
          <a:xfrm>
            <a:off x="10581768" y="6230493"/>
            <a:ext cx="1522336" cy="178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404"/>
              </a:lnSpc>
            </a:pPr>
            <a:r>
              <a:rPr lang="en-US" altLang="zh-CN" sz="1400" b="1" spc="3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400" b="1" spc="-1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Response</a:t>
            </a:r>
            <a:r>
              <a:rPr lang="en-US" altLang="zh-CN" sz="1400" b="1" spc="-24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400" b="1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(XDR)</a:t>
            </a:r>
            <a:endParaRPr lang="en-US" altLang="zh-CN" sz="14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" name="Path5580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5581" name="Group5581"/>
          <p:cNvGrpSpPr/>
          <p:nvPr/>
        </p:nvGrpSpPr>
        <p:grpSpPr>
          <a:xfrm>
            <a:off x="2097479" y="832305"/>
            <a:ext cx="1514909" cy="5193440"/>
            <a:chOff x="2097479" y="832305"/>
            <a:chExt cx="1514909" cy="5193440"/>
          </a:xfrm>
        </p:grpSpPr>
        <p:sp>
          <p:nvSpPr>
            <p:cNvPr id="5582" name="Path5582"/>
            <p:cNvSpPr/>
            <p:nvPr/>
          </p:nvSpPr>
          <p:spPr>
            <a:xfrm>
              <a:off x="2097479" y="832305"/>
              <a:ext cx="1457505" cy="5193440"/>
            </a:xfrm>
            <a:custGeom>
              <a:avLst/>
              <a:gdLst/>
              <a:ahLst/>
              <a:cxnLst/>
              <a:rect l="l" t="t" r="r" b="b"/>
              <a:pathLst>
                <a:path w="1457505" h="5193440">
                  <a:moveTo>
                    <a:pt x="33200" y="17961"/>
                  </a:moveTo>
                  <a:cubicBezTo>
                    <a:pt x="1457505" y="1442138"/>
                    <a:pt x="1457505" y="3751253"/>
                    <a:pt x="33200" y="5175468"/>
                  </a:cubicBezTo>
                  <a:lnTo>
                    <a:pt x="17960" y="5160191"/>
                  </a:lnTo>
                  <a:cubicBezTo>
                    <a:pt x="1433756" y="3744394"/>
                    <a:pt x="1433756" y="1448997"/>
                    <a:pt x="17960" y="33201"/>
                  </a:cubicBezTo>
                  <a:lnTo>
                    <a:pt x="33200" y="1796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sq">
              <a:solidFill>
                <a:srgbClr val="34599C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83" name="Path5583"/>
            <p:cNvSpPr/>
            <p:nvPr/>
          </p:nvSpPr>
          <p:spPr>
            <a:xfrm>
              <a:off x="2118360" y="973836"/>
              <a:ext cx="847344" cy="847344"/>
            </a:xfrm>
            <a:custGeom>
              <a:avLst/>
              <a:gdLst/>
              <a:ahLst/>
              <a:cxnLst/>
              <a:rect l="l" t="t" r="r" b="b"/>
              <a:pathLst>
                <a:path w="847344" h="847344">
                  <a:moveTo>
                    <a:pt x="0" y="423672"/>
                  </a:moveTo>
                  <a:cubicBezTo>
                    <a:pt x="0" y="189738"/>
                    <a:pt x="189738" y="0"/>
                    <a:pt x="423672" y="0"/>
                  </a:cubicBezTo>
                  <a:cubicBezTo>
                    <a:pt x="657606" y="0"/>
                    <a:pt x="847344" y="189738"/>
                    <a:pt x="847344" y="423672"/>
                  </a:cubicBezTo>
                  <a:cubicBezTo>
                    <a:pt x="847344" y="657606"/>
                    <a:pt x="657606" y="847344"/>
                    <a:pt x="423672" y="847344"/>
                  </a:cubicBezTo>
                  <a:cubicBezTo>
                    <a:pt x="189738" y="847344"/>
                    <a:pt x="0" y="657606"/>
                    <a:pt x="0" y="42367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84" name="Path5584"/>
            <p:cNvSpPr/>
            <p:nvPr/>
          </p:nvSpPr>
          <p:spPr>
            <a:xfrm>
              <a:off x="2105660" y="961136"/>
              <a:ext cx="872744" cy="872744"/>
            </a:xfrm>
            <a:custGeom>
              <a:avLst/>
              <a:gdLst/>
              <a:ahLst/>
              <a:cxnLst/>
              <a:rect l="l" t="t" r="r" b="b"/>
              <a:pathLst>
                <a:path w="872744" h="872744">
                  <a:moveTo>
                    <a:pt x="12700" y="436372"/>
                  </a:moveTo>
                  <a:cubicBezTo>
                    <a:pt x="12700" y="202438"/>
                    <a:pt x="202438" y="12700"/>
                    <a:pt x="436372" y="12700"/>
                  </a:cubicBezTo>
                  <a:cubicBezTo>
                    <a:pt x="670306" y="12700"/>
                    <a:pt x="860044" y="202438"/>
                    <a:pt x="860044" y="436372"/>
                  </a:cubicBezTo>
                  <a:cubicBezTo>
                    <a:pt x="860044" y="670306"/>
                    <a:pt x="670306" y="860044"/>
                    <a:pt x="436372" y="860044"/>
                  </a:cubicBezTo>
                  <a:cubicBezTo>
                    <a:pt x="202438" y="860044"/>
                    <a:pt x="12700" y="670306"/>
                    <a:pt x="12700" y="436372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85" name="Path5585"/>
            <p:cNvSpPr/>
            <p:nvPr/>
          </p:nvSpPr>
          <p:spPr>
            <a:xfrm>
              <a:off x="2604516" y="1988820"/>
              <a:ext cx="845820" cy="847344"/>
            </a:xfrm>
            <a:custGeom>
              <a:avLst/>
              <a:gdLst/>
              <a:ahLst/>
              <a:cxnLst/>
              <a:rect l="l" t="t" r="r" b="b"/>
              <a:pathLst>
                <a:path w="845820" h="847344">
                  <a:moveTo>
                    <a:pt x="0" y="423672"/>
                  </a:moveTo>
                  <a:cubicBezTo>
                    <a:pt x="0" y="189738"/>
                    <a:pt x="189357" y="0"/>
                    <a:pt x="422910" y="0"/>
                  </a:cubicBezTo>
                  <a:cubicBezTo>
                    <a:pt x="656463" y="0"/>
                    <a:pt x="845820" y="189738"/>
                    <a:pt x="845820" y="423672"/>
                  </a:cubicBezTo>
                  <a:cubicBezTo>
                    <a:pt x="845820" y="657606"/>
                    <a:pt x="656463" y="847344"/>
                    <a:pt x="422910" y="847344"/>
                  </a:cubicBezTo>
                  <a:cubicBezTo>
                    <a:pt x="189357" y="847344"/>
                    <a:pt x="0" y="657606"/>
                    <a:pt x="0" y="42367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86" name="Path5586"/>
            <p:cNvSpPr/>
            <p:nvPr/>
          </p:nvSpPr>
          <p:spPr>
            <a:xfrm>
              <a:off x="2591816" y="1976120"/>
              <a:ext cx="871220" cy="872744"/>
            </a:xfrm>
            <a:custGeom>
              <a:avLst/>
              <a:gdLst/>
              <a:ahLst/>
              <a:cxnLst/>
              <a:rect l="l" t="t" r="r" b="b"/>
              <a:pathLst>
                <a:path w="871220" h="872744">
                  <a:moveTo>
                    <a:pt x="12700" y="436372"/>
                  </a:moveTo>
                  <a:cubicBezTo>
                    <a:pt x="12700" y="202438"/>
                    <a:pt x="202057" y="12700"/>
                    <a:pt x="435610" y="12700"/>
                  </a:cubicBezTo>
                  <a:cubicBezTo>
                    <a:pt x="669163" y="12700"/>
                    <a:pt x="858520" y="202438"/>
                    <a:pt x="858520" y="436372"/>
                  </a:cubicBezTo>
                  <a:cubicBezTo>
                    <a:pt x="858520" y="670306"/>
                    <a:pt x="669163" y="860044"/>
                    <a:pt x="435610" y="860044"/>
                  </a:cubicBezTo>
                  <a:cubicBezTo>
                    <a:pt x="202057" y="860044"/>
                    <a:pt x="12700" y="670306"/>
                    <a:pt x="12700" y="436372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87" name="Path5587"/>
            <p:cNvSpPr/>
            <p:nvPr/>
          </p:nvSpPr>
          <p:spPr>
            <a:xfrm>
              <a:off x="2752344" y="3005328"/>
              <a:ext cx="847344" cy="847344"/>
            </a:xfrm>
            <a:custGeom>
              <a:avLst/>
              <a:gdLst/>
              <a:ahLst/>
              <a:cxnLst/>
              <a:rect l="l" t="t" r="r" b="b"/>
              <a:pathLst>
                <a:path w="847344" h="847344">
                  <a:moveTo>
                    <a:pt x="0" y="423672"/>
                  </a:moveTo>
                  <a:cubicBezTo>
                    <a:pt x="0" y="189738"/>
                    <a:pt x="189738" y="0"/>
                    <a:pt x="423672" y="0"/>
                  </a:cubicBezTo>
                  <a:cubicBezTo>
                    <a:pt x="657606" y="0"/>
                    <a:pt x="847344" y="189738"/>
                    <a:pt x="847344" y="423672"/>
                  </a:cubicBezTo>
                  <a:cubicBezTo>
                    <a:pt x="847344" y="657606"/>
                    <a:pt x="657606" y="847344"/>
                    <a:pt x="423672" y="847344"/>
                  </a:cubicBezTo>
                  <a:cubicBezTo>
                    <a:pt x="189738" y="847344"/>
                    <a:pt x="0" y="657606"/>
                    <a:pt x="0" y="42367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88" name="Path5588"/>
            <p:cNvSpPr/>
            <p:nvPr/>
          </p:nvSpPr>
          <p:spPr>
            <a:xfrm>
              <a:off x="2739644" y="2992628"/>
              <a:ext cx="872744" cy="872744"/>
            </a:xfrm>
            <a:custGeom>
              <a:avLst/>
              <a:gdLst/>
              <a:ahLst/>
              <a:cxnLst/>
              <a:rect l="l" t="t" r="r" b="b"/>
              <a:pathLst>
                <a:path w="872744" h="872744">
                  <a:moveTo>
                    <a:pt x="12700" y="436372"/>
                  </a:moveTo>
                  <a:cubicBezTo>
                    <a:pt x="12700" y="202438"/>
                    <a:pt x="202438" y="12700"/>
                    <a:pt x="436372" y="12700"/>
                  </a:cubicBezTo>
                  <a:cubicBezTo>
                    <a:pt x="670306" y="12700"/>
                    <a:pt x="860044" y="202438"/>
                    <a:pt x="860044" y="436372"/>
                  </a:cubicBezTo>
                  <a:cubicBezTo>
                    <a:pt x="860044" y="670306"/>
                    <a:pt x="670306" y="860044"/>
                    <a:pt x="436372" y="860044"/>
                  </a:cubicBezTo>
                  <a:cubicBezTo>
                    <a:pt x="202438" y="860044"/>
                    <a:pt x="12700" y="670306"/>
                    <a:pt x="12700" y="436372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89" name="Path5589"/>
            <p:cNvSpPr/>
            <p:nvPr/>
          </p:nvSpPr>
          <p:spPr>
            <a:xfrm>
              <a:off x="2604516" y="4021836"/>
              <a:ext cx="845820" cy="847344"/>
            </a:xfrm>
            <a:custGeom>
              <a:avLst/>
              <a:gdLst/>
              <a:ahLst/>
              <a:cxnLst/>
              <a:rect l="l" t="t" r="r" b="b"/>
              <a:pathLst>
                <a:path w="845820" h="847344">
                  <a:moveTo>
                    <a:pt x="0" y="423672"/>
                  </a:moveTo>
                  <a:cubicBezTo>
                    <a:pt x="0" y="189738"/>
                    <a:pt x="189357" y="0"/>
                    <a:pt x="422910" y="0"/>
                  </a:cubicBezTo>
                  <a:cubicBezTo>
                    <a:pt x="656463" y="0"/>
                    <a:pt x="845820" y="189738"/>
                    <a:pt x="845820" y="423672"/>
                  </a:cubicBezTo>
                  <a:cubicBezTo>
                    <a:pt x="845820" y="657606"/>
                    <a:pt x="656463" y="847344"/>
                    <a:pt x="422910" y="847344"/>
                  </a:cubicBezTo>
                  <a:cubicBezTo>
                    <a:pt x="189357" y="847344"/>
                    <a:pt x="0" y="657606"/>
                    <a:pt x="0" y="42367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90" name="Path5590"/>
            <p:cNvSpPr/>
            <p:nvPr/>
          </p:nvSpPr>
          <p:spPr>
            <a:xfrm>
              <a:off x="2591816" y="4009136"/>
              <a:ext cx="871220" cy="872744"/>
            </a:xfrm>
            <a:custGeom>
              <a:avLst/>
              <a:gdLst/>
              <a:ahLst/>
              <a:cxnLst/>
              <a:rect l="l" t="t" r="r" b="b"/>
              <a:pathLst>
                <a:path w="871220" h="872744">
                  <a:moveTo>
                    <a:pt x="12700" y="436372"/>
                  </a:moveTo>
                  <a:cubicBezTo>
                    <a:pt x="12700" y="202438"/>
                    <a:pt x="202057" y="12700"/>
                    <a:pt x="435610" y="12700"/>
                  </a:cubicBezTo>
                  <a:cubicBezTo>
                    <a:pt x="669163" y="12700"/>
                    <a:pt x="858520" y="202438"/>
                    <a:pt x="858520" y="436372"/>
                  </a:cubicBezTo>
                  <a:cubicBezTo>
                    <a:pt x="858520" y="670306"/>
                    <a:pt x="669163" y="860044"/>
                    <a:pt x="435610" y="860044"/>
                  </a:cubicBezTo>
                  <a:cubicBezTo>
                    <a:pt x="202057" y="860044"/>
                    <a:pt x="12700" y="670306"/>
                    <a:pt x="12700" y="436372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91" name="Path5591"/>
            <p:cNvSpPr/>
            <p:nvPr/>
          </p:nvSpPr>
          <p:spPr>
            <a:xfrm>
              <a:off x="2118360" y="5036820"/>
              <a:ext cx="847344" cy="847344"/>
            </a:xfrm>
            <a:custGeom>
              <a:avLst/>
              <a:gdLst/>
              <a:ahLst/>
              <a:cxnLst/>
              <a:rect l="l" t="t" r="r" b="b"/>
              <a:pathLst>
                <a:path w="847344" h="847344">
                  <a:moveTo>
                    <a:pt x="0" y="423672"/>
                  </a:moveTo>
                  <a:cubicBezTo>
                    <a:pt x="0" y="189738"/>
                    <a:pt x="189738" y="0"/>
                    <a:pt x="423672" y="0"/>
                  </a:cubicBezTo>
                  <a:cubicBezTo>
                    <a:pt x="657606" y="0"/>
                    <a:pt x="847344" y="189738"/>
                    <a:pt x="847344" y="423672"/>
                  </a:cubicBezTo>
                  <a:cubicBezTo>
                    <a:pt x="847344" y="657657"/>
                    <a:pt x="657606" y="847344"/>
                    <a:pt x="423672" y="847344"/>
                  </a:cubicBezTo>
                  <a:cubicBezTo>
                    <a:pt x="189738" y="847344"/>
                    <a:pt x="0" y="657657"/>
                    <a:pt x="0" y="42367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5592" name="Path5592"/>
            <p:cNvSpPr/>
            <p:nvPr/>
          </p:nvSpPr>
          <p:spPr>
            <a:xfrm>
              <a:off x="2105660" y="5024120"/>
              <a:ext cx="872744" cy="872744"/>
            </a:xfrm>
            <a:custGeom>
              <a:avLst/>
              <a:gdLst/>
              <a:ahLst/>
              <a:cxnLst/>
              <a:rect l="l" t="t" r="r" b="b"/>
              <a:pathLst>
                <a:path w="872744" h="872744">
                  <a:moveTo>
                    <a:pt x="12700" y="436372"/>
                  </a:moveTo>
                  <a:cubicBezTo>
                    <a:pt x="12700" y="202438"/>
                    <a:pt x="202438" y="12700"/>
                    <a:pt x="436372" y="12700"/>
                  </a:cubicBezTo>
                  <a:cubicBezTo>
                    <a:pt x="670306" y="12700"/>
                    <a:pt x="860044" y="202438"/>
                    <a:pt x="860044" y="436372"/>
                  </a:cubicBezTo>
                  <a:cubicBezTo>
                    <a:pt x="860044" y="670357"/>
                    <a:pt x="670306" y="860044"/>
                    <a:pt x="436372" y="860044"/>
                  </a:cubicBezTo>
                  <a:cubicBezTo>
                    <a:pt x="202438" y="860044"/>
                    <a:pt x="12700" y="670357"/>
                    <a:pt x="12700" y="436372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5593" name="Text Box5593"/>
          <p:cNvSpPr txBox="1"/>
          <p:nvPr/>
        </p:nvSpPr>
        <p:spPr>
          <a:xfrm>
            <a:off x="2529332" y="1044956"/>
            <a:ext cx="7566154" cy="703580"/>
          </a:xfrm>
          <a:prstGeom prst="rect">
            <a:avLst/>
          </a:prstGeom>
          <a:solidFill>
            <a:srgbClr val="00A2C3"/>
          </a:solidFill>
          <a:ln w="12700">
            <a:solidFill>
              <a:srgbClr val="FFFFF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318"/>
              </a:lnSpc>
            </a:pPr>
            <a:endParaRPr/>
          </a:p>
          <a:p>
            <a:pPr marL="550672" algn="l" rtl="0">
              <a:lnSpc>
                <a:spcPts val="3096"/>
              </a:lnSpc>
            </a:pPr>
            <a:r>
              <a:rPr lang="en-US" altLang="zh-CN" sz="31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Anti-Malware</a:t>
            </a:r>
            <a:endParaRPr lang="en-US" altLang="zh-CN" sz="3100">
              <a:latin typeface="Calibri"/>
              <a:ea typeface="Calibri"/>
              <a:cs typeface="Calibri"/>
            </a:endParaRPr>
          </a:p>
        </p:txBody>
      </p:sp>
      <p:sp>
        <p:nvSpPr>
          <p:cNvPr id="5594" name="Text Box5594"/>
          <p:cNvSpPr txBox="1"/>
          <p:nvPr/>
        </p:nvSpPr>
        <p:spPr>
          <a:xfrm>
            <a:off x="3013964" y="2061464"/>
            <a:ext cx="7081520" cy="703580"/>
          </a:xfrm>
          <a:prstGeom prst="rect">
            <a:avLst/>
          </a:prstGeom>
          <a:solidFill>
            <a:srgbClr val="00A2C3"/>
          </a:solidFill>
          <a:ln w="12700">
            <a:solidFill>
              <a:srgbClr val="FFFFF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316"/>
              </a:lnSpc>
            </a:pPr>
            <a:endParaRPr/>
          </a:p>
          <a:p>
            <a:pPr marL="551561" algn="l" rtl="0">
              <a:lnSpc>
                <a:spcPts val="3096"/>
              </a:lnSpc>
            </a:pPr>
            <a:r>
              <a:rPr lang="en-US" altLang="zh-CN" sz="31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Next-Generation</a:t>
            </a:r>
            <a:r>
              <a:rPr lang="en-US" altLang="zh-CN" sz="31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1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Antivirus</a:t>
            </a:r>
            <a:r>
              <a:rPr lang="en-US" altLang="zh-CN" sz="3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100" spc="-2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(NGAV)</a:t>
            </a:r>
            <a:endParaRPr lang="en-US" altLang="zh-CN" sz="3100">
              <a:latin typeface="Calibri"/>
              <a:ea typeface="Calibri"/>
              <a:cs typeface="Calibri"/>
            </a:endParaRPr>
          </a:p>
        </p:txBody>
      </p:sp>
      <p:sp>
        <p:nvSpPr>
          <p:cNvPr id="5595" name="Text Box5595"/>
          <p:cNvSpPr txBox="1"/>
          <p:nvPr/>
        </p:nvSpPr>
        <p:spPr>
          <a:xfrm>
            <a:off x="3163316" y="3077972"/>
            <a:ext cx="6932168" cy="702056"/>
          </a:xfrm>
          <a:prstGeom prst="rect">
            <a:avLst/>
          </a:prstGeom>
          <a:solidFill>
            <a:srgbClr val="00A2C3"/>
          </a:solidFill>
          <a:ln w="12700">
            <a:solidFill>
              <a:srgbClr val="FFFFF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313"/>
              </a:lnSpc>
            </a:pPr>
            <a:endParaRPr/>
          </a:p>
          <a:p>
            <a:pPr marL="551307" algn="l" rtl="0">
              <a:lnSpc>
                <a:spcPts val="3096"/>
              </a:lnSpc>
            </a:pPr>
            <a:r>
              <a:rPr lang="en-US" altLang="zh-CN" sz="31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Endpoint</a:t>
            </a:r>
            <a:r>
              <a:rPr lang="en-US" altLang="zh-CN" sz="3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1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Protection</a:t>
            </a:r>
            <a:r>
              <a:rPr lang="en-US" altLang="zh-CN" sz="3100" spc="2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1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Platform</a:t>
            </a:r>
            <a:r>
              <a:rPr lang="en-US" altLang="zh-CN" sz="3100" spc="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1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(EPP)</a:t>
            </a:r>
            <a:endParaRPr lang="en-US" altLang="zh-CN" sz="3100">
              <a:latin typeface="Calibri"/>
              <a:ea typeface="Calibri"/>
              <a:cs typeface="Calibri"/>
            </a:endParaRPr>
          </a:p>
        </p:txBody>
      </p:sp>
      <p:sp>
        <p:nvSpPr>
          <p:cNvPr id="5596" name="Text Box5596"/>
          <p:cNvSpPr txBox="1"/>
          <p:nvPr/>
        </p:nvSpPr>
        <p:spPr>
          <a:xfrm>
            <a:off x="3013964" y="4092956"/>
            <a:ext cx="7081520" cy="703580"/>
          </a:xfrm>
          <a:prstGeom prst="rect">
            <a:avLst/>
          </a:prstGeom>
          <a:solidFill>
            <a:srgbClr val="00A2C3"/>
          </a:solidFill>
          <a:ln w="12700">
            <a:solidFill>
              <a:srgbClr val="FFFFF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323"/>
              </a:lnSpc>
            </a:pPr>
            <a:endParaRPr/>
          </a:p>
          <a:p>
            <a:pPr marL="551561" algn="l" rtl="0">
              <a:lnSpc>
                <a:spcPts val="3096"/>
              </a:lnSpc>
            </a:pPr>
            <a:r>
              <a:rPr lang="en-US" altLang="zh-CN" sz="31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Endpoint</a:t>
            </a:r>
            <a:r>
              <a:rPr lang="en-US" altLang="zh-CN" sz="3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1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Detection</a:t>
            </a:r>
            <a:r>
              <a:rPr lang="en-US" altLang="zh-CN" sz="3100" spc="2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1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3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1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Response</a:t>
            </a:r>
            <a:r>
              <a:rPr lang="en-US" altLang="zh-CN" sz="3100" spc="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1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(EDR)</a:t>
            </a:r>
            <a:endParaRPr lang="en-US" altLang="zh-CN" sz="3100">
              <a:latin typeface="Calibri"/>
              <a:ea typeface="Calibri"/>
              <a:cs typeface="Calibri"/>
            </a:endParaRPr>
          </a:p>
        </p:txBody>
      </p:sp>
      <p:sp>
        <p:nvSpPr>
          <p:cNvPr id="5597" name="Text Box5597"/>
          <p:cNvSpPr txBox="1"/>
          <p:nvPr/>
        </p:nvSpPr>
        <p:spPr>
          <a:xfrm>
            <a:off x="2529332" y="5109464"/>
            <a:ext cx="7566154" cy="703580"/>
          </a:xfrm>
          <a:prstGeom prst="rect">
            <a:avLst/>
          </a:prstGeom>
          <a:solidFill>
            <a:srgbClr val="00A2C3"/>
          </a:solidFill>
          <a:ln w="12700">
            <a:solidFill>
              <a:srgbClr val="FFFFF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320"/>
              </a:lnSpc>
            </a:pPr>
            <a:endParaRPr/>
          </a:p>
          <a:p>
            <a:pPr marL="550672" algn="l" rtl="0">
              <a:lnSpc>
                <a:spcPts val="3096"/>
              </a:lnSpc>
            </a:pPr>
            <a:r>
              <a:rPr lang="en-US" altLang="zh-CN" sz="31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Extended</a:t>
            </a:r>
            <a:r>
              <a:rPr lang="en-US" altLang="zh-CN" sz="3100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1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Detection</a:t>
            </a:r>
            <a:r>
              <a:rPr lang="en-US" altLang="zh-CN" sz="3100" spc="3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1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3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1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Response</a:t>
            </a:r>
            <a:r>
              <a:rPr lang="en-US" altLang="zh-CN" sz="3100" spc="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1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(XDR)</a:t>
            </a:r>
            <a:endParaRPr lang="en-US" altLang="zh-CN" sz="3100">
              <a:latin typeface="Calibri"/>
              <a:ea typeface="Calibri"/>
              <a:cs typeface="Calibri"/>
            </a:endParaRPr>
          </a:p>
        </p:txBody>
      </p:sp>
      <p:sp>
        <p:nvSpPr>
          <p:cNvPr id="5598" name="Text Box5598"/>
          <p:cNvSpPr txBox="1"/>
          <p:nvPr/>
        </p:nvSpPr>
        <p:spPr>
          <a:xfrm>
            <a:off x="500177" y="2725192"/>
            <a:ext cx="1577719" cy="6861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5402"/>
              </a:lnSpc>
            </a:pPr>
            <a:r>
              <a:rPr lang="en-US" altLang="zh-CN" sz="5400" b="1" spc="-63" dirty="0">
                <a:solidFill>
                  <a:srgbClr val="00A2C3"/>
                </a:solidFill>
                <a:latin typeface="Calibri"/>
                <a:ea typeface="Calibri"/>
                <a:cs typeface="Calibri"/>
              </a:rPr>
              <a:t>Wrap</a:t>
            </a:r>
            <a:endParaRPr lang="en-US" altLang="zh-CN" sz="5400">
              <a:latin typeface="Calibri"/>
              <a:ea typeface="Calibri"/>
              <a:cs typeface="Calibri"/>
            </a:endParaRPr>
          </a:p>
        </p:txBody>
      </p:sp>
      <p:sp>
        <p:nvSpPr>
          <p:cNvPr id="5599" name="Text Box5599"/>
          <p:cNvSpPr txBox="1"/>
          <p:nvPr/>
        </p:nvSpPr>
        <p:spPr>
          <a:xfrm>
            <a:off x="861365" y="3548406"/>
            <a:ext cx="854594" cy="686104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5402"/>
              </a:lnSpc>
            </a:pPr>
            <a:r>
              <a:rPr lang="en-US" altLang="zh-CN" sz="5400" b="1" spc="0" dirty="0">
                <a:solidFill>
                  <a:srgbClr val="00A2C3"/>
                </a:solidFill>
                <a:latin typeface="Calibri"/>
                <a:ea typeface="Calibri"/>
                <a:cs typeface="Calibri"/>
              </a:rPr>
              <a:t>Up</a:t>
            </a:r>
            <a:endParaRPr lang="en-US" altLang="zh-CN" sz="54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373</Words>
  <Application>Microsoft Office PowerPoint</Application>
  <PresentationFormat>Widescreen</PresentationFormat>
  <Paragraphs>155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Noto Sans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ws</dc:creator>
  <cp:lastModifiedBy>Alireza Nk</cp:lastModifiedBy>
  <cp:revision>13</cp:revision>
  <dcterms:created xsi:type="dcterms:W3CDTF">2017-10-23T09:06:44Z</dcterms:created>
  <dcterms:modified xsi:type="dcterms:W3CDTF">2026-02-12T10:22:53Z</dcterms:modified>
</cp:coreProperties>
</file>