
<file path=[Content_Types].xml><?xml version="1.0" encoding="utf-8"?>
<Types xmlns="http://schemas.openxmlformats.org/package/2006/content-types">
  <Default Extension="jpg" ContentType="application/octet-stream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7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9492" autoAdjust="0"/>
  </p:normalViewPr>
  <p:slideViewPr>
    <p:cSldViewPr>
      <p:cViewPr varScale="1">
        <p:scale>
          <a:sx n="61" d="100"/>
          <a:sy n="61" d="100"/>
        </p:scale>
        <p:origin x="123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AB878-2C6C-411A-911B-A3146AD4FC32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6D1B4-E2A0-48DF-85C1-46B6E16BB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3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0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32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4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2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4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4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D1B4-E2A0-48DF-85C1-46B6E16BBB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8" name="Path4578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579" name="Group4579"/>
          <p:cNvGrpSpPr/>
          <p:nvPr/>
        </p:nvGrpSpPr>
        <p:grpSpPr>
          <a:xfrm>
            <a:off x="0" y="12699"/>
            <a:ext cx="12192000" cy="6832600"/>
            <a:chOff x="0" y="12699"/>
            <a:chExt cx="12192000" cy="6832600"/>
          </a:xfrm>
        </p:grpSpPr>
        <p:pic>
          <p:nvPicPr>
            <p:cNvPr id="4580" name="Image45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2276" y="1790700"/>
              <a:ext cx="8459724" cy="3032760"/>
            </a:xfrm>
            <a:prstGeom prst="rect">
              <a:avLst/>
            </a:prstGeom>
            <a:noFill/>
          </p:spPr>
        </p:pic>
        <p:pic>
          <p:nvPicPr>
            <p:cNvPr id="4581" name="Image458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699"/>
              <a:ext cx="3901440" cy="6832600"/>
            </a:xfrm>
            <a:prstGeom prst="rect">
              <a:avLst/>
            </a:prstGeom>
            <a:noFill/>
          </p:spPr>
        </p:pic>
      </p:grpSp>
      <p:sp>
        <p:nvSpPr>
          <p:cNvPr id="4582" name="Text Box4582"/>
          <p:cNvSpPr txBox="1"/>
          <p:nvPr/>
        </p:nvSpPr>
        <p:spPr>
          <a:xfrm>
            <a:off x="91440" y="2152523"/>
            <a:ext cx="2112569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-3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Network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583" name="Text Box4583"/>
          <p:cNvSpPr txBox="1"/>
          <p:nvPr/>
        </p:nvSpPr>
        <p:spPr>
          <a:xfrm>
            <a:off x="91440" y="2810662"/>
            <a:ext cx="3383429" cy="6099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2"/>
              </a:lnSpc>
            </a:pPr>
            <a:r>
              <a:rPr lang="en-US" altLang="zh-CN" sz="4800" b="1" spc="-12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Segmentation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584" name="Text Box4584"/>
          <p:cNvSpPr txBox="1"/>
          <p:nvPr/>
        </p:nvSpPr>
        <p:spPr>
          <a:xfrm>
            <a:off x="91440" y="3469513"/>
            <a:ext cx="489814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b="1" spc="29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in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585" name="Text Box4585"/>
          <p:cNvSpPr txBox="1"/>
          <p:nvPr/>
        </p:nvSpPr>
        <p:spPr>
          <a:xfrm>
            <a:off x="91440" y="4127652"/>
            <a:ext cx="3323047" cy="60990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2"/>
              </a:lnSpc>
            </a:pPr>
            <a:r>
              <a:rPr lang="en-US" altLang="zh-CN" sz="4800" b="1" spc="-6" dirty="0">
                <a:solidFill>
                  <a:srgbClr val="F69426"/>
                </a:solidFill>
                <a:latin typeface="Calibri Light"/>
                <a:ea typeface="Calibri Light"/>
                <a:cs typeface="Calibri Light"/>
              </a:rPr>
              <a:t>Cybersecurity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8" name="Image4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659" name="Path4659"/>
          <p:cNvSpPr/>
          <p:nvPr/>
        </p:nvSpPr>
        <p:spPr>
          <a:xfrm>
            <a:off x="140970" y="2705862"/>
            <a:ext cx="2348484" cy="1435608"/>
          </a:xfrm>
          <a:custGeom>
            <a:avLst/>
            <a:gdLst/>
            <a:ahLst/>
            <a:cxnLst/>
            <a:rect l="l" t="t" r="r" b="b"/>
            <a:pathLst>
              <a:path w="2348484" h="1435608">
                <a:moveTo>
                  <a:pt x="38100" y="1397508"/>
                </a:moveTo>
                <a:lnTo>
                  <a:pt x="2310384" y="1397508"/>
                </a:lnTo>
                <a:lnTo>
                  <a:pt x="2310384" y="38100"/>
                </a:lnTo>
                <a:lnTo>
                  <a:pt x="38100" y="38100"/>
                </a:lnTo>
                <a:lnTo>
                  <a:pt x="38100" y="13975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0" name="Image46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1" name="Image46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2" name="Image46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663" name="Path4663"/>
          <p:cNvSpPr/>
          <p:nvPr/>
        </p:nvSpPr>
        <p:spPr>
          <a:xfrm>
            <a:off x="140970" y="1105662"/>
            <a:ext cx="2348484" cy="1435608"/>
          </a:xfrm>
          <a:custGeom>
            <a:avLst/>
            <a:gdLst/>
            <a:ahLst/>
            <a:cxnLst/>
            <a:rect l="l" t="t" r="r" b="b"/>
            <a:pathLst>
              <a:path w="2348484" h="1435608">
                <a:moveTo>
                  <a:pt x="38100" y="1397508"/>
                </a:moveTo>
                <a:lnTo>
                  <a:pt x="2310384" y="1397508"/>
                </a:lnTo>
                <a:lnTo>
                  <a:pt x="2310384" y="38100"/>
                </a:lnTo>
                <a:lnTo>
                  <a:pt x="38100" y="38100"/>
                </a:lnTo>
                <a:lnTo>
                  <a:pt x="38100" y="13975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664" name="Path4664"/>
          <p:cNvSpPr/>
          <p:nvPr/>
        </p:nvSpPr>
        <p:spPr>
          <a:xfrm>
            <a:off x="8942070" y="2439162"/>
            <a:ext cx="926592" cy="1435608"/>
          </a:xfrm>
          <a:custGeom>
            <a:avLst/>
            <a:gdLst/>
            <a:ahLst/>
            <a:cxnLst/>
            <a:rect l="l" t="t" r="r" b="b"/>
            <a:pathLst>
              <a:path w="926592" h="1435608">
                <a:moveTo>
                  <a:pt x="38100" y="1397508"/>
                </a:moveTo>
                <a:lnTo>
                  <a:pt x="888492" y="1397508"/>
                </a:lnTo>
                <a:lnTo>
                  <a:pt x="888492" y="38100"/>
                </a:lnTo>
                <a:lnTo>
                  <a:pt x="38100" y="38100"/>
                </a:lnTo>
                <a:lnTo>
                  <a:pt x="38100" y="139750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Path466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4666" name="Image4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604" y="342900"/>
            <a:ext cx="7860794" cy="4422648"/>
          </a:xfrm>
          <a:prstGeom prst="rect">
            <a:avLst/>
          </a:prstGeom>
          <a:noFill/>
        </p:spPr>
      </p:pic>
      <p:sp>
        <p:nvSpPr>
          <p:cNvPr id="4667" name="Text Box4667"/>
          <p:cNvSpPr txBox="1"/>
          <p:nvPr/>
        </p:nvSpPr>
        <p:spPr>
          <a:xfrm>
            <a:off x="1907794" y="5180838"/>
            <a:ext cx="8689926" cy="105186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071"/>
              </a:lnSpc>
            </a:pPr>
            <a:r>
              <a:rPr lang="en-US" altLang="zh-CN" sz="1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Firewalls</a:t>
            </a:r>
            <a:r>
              <a:rPr lang="en-US" altLang="zh-CN" sz="1800" spc="1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play</a:t>
            </a:r>
            <a:r>
              <a:rPr lang="en-US" altLang="zh-CN" sz="1800" spc="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fundamental</a:t>
            </a:r>
            <a:r>
              <a:rPr lang="en-US" altLang="zh-CN" sz="1800" spc="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role</a:t>
            </a:r>
            <a:r>
              <a:rPr lang="en-US" altLang="zh-CN" sz="1800" spc="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800" spc="1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achieving</a:t>
            </a:r>
            <a:r>
              <a:rPr lang="en-US" altLang="zh-CN" sz="18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segmentation.</a:t>
            </a:r>
            <a:r>
              <a:rPr lang="en-US" altLang="zh-CN" sz="1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Additionally,</a:t>
            </a:r>
            <a:r>
              <a:rPr lang="en-US" altLang="zh-CN" sz="1800" spc="2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routers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Layer</a:t>
            </a:r>
            <a:r>
              <a:rPr lang="en-US" altLang="zh-CN" sz="1800" spc="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switches</a:t>
            </a:r>
            <a:r>
              <a:rPr lang="en-US" altLang="zh-CN" sz="1800" spc="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equipped</a:t>
            </a:r>
            <a:r>
              <a:rPr lang="en-US" altLang="zh-CN" sz="1800" spc="1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800" spc="2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access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controllers</a:t>
            </a:r>
            <a:r>
              <a:rPr lang="en-US" altLang="zh-CN" sz="1800" spc="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be</a:t>
            </a:r>
            <a:r>
              <a:rPr lang="en-US" altLang="zh-CN" sz="1800" spc="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utilized</a:t>
            </a:r>
            <a:r>
              <a:rPr lang="en-US" altLang="zh-CN" sz="1800" spc="2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purpose.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1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most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effective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methods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segmentation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involve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spc="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use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firewalls</a:t>
            </a:r>
            <a:r>
              <a:rPr lang="en-US" altLang="zh-CN" sz="1800" spc="2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routers,</a:t>
            </a:r>
            <a:r>
              <a:rPr lang="en-US" altLang="zh-CN" sz="1800" spc="2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along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en-US" altLang="zh-CN" sz="1800" spc="2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VLANs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1800" spc="40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enhance</a:t>
            </a:r>
            <a:r>
              <a:rPr lang="en-US" altLang="zh-CN" sz="1800" spc="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8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800" spc="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800" spc="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control.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8" name="Image46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Path4669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670" name="Group4670"/>
          <p:cNvGrpSpPr/>
          <p:nvPr/>
        </p:nvGrpSpPr>
        <p:grpSpPr>
          <a:xfrm>
            <a:off x="2047748" y="832305"/>
            <a:ext cx="1960880" cy="5193440"/>
            <a:chOff x="2047748" y="832305"/>
            <a:chExt cx="1960880" cy="5193440"/>
          </a:xfrm>
        </p:grpSpPr>
        <p:sp>
          <p:nvSpPr>
            <p:cNvPr id="4671" name="Path4671"/>
            <p:cNvSpPr/>
            <p:nvPr/>
          </p:nvSpPr>
          <p:spPr>
            <a:xfrm>
              <a:off x="2144723" y="832305"/>
              <a:ext cx="1457505" cy="5193440"/>
            </a:xfrm>
            <a:custGeom>
              <a:avLst/>
              <a:gdLst/>
              <a:ahLst/>
              <a:cxnLst/>
              <a:rect l="l" t="t" r="r" b="b"/>
              <a:pathLst>
                <a:path w="1457505" h="5193440">
                  <a:moveTo>
                    <a:pt x="33200" y="17961"/>
                  </a:moveTo>
                  <a:cubicBezTo>
                    <a:pt x="1457506" y="1442138"/>
                    <a:pt x="1457506" y="3751253"/>
                    <a:pt x="33200" y="5175468"/>
                  </a:cubicBezTo>
                  <a:lnTo>
                    <a:pt x="17960" y="5160191"/>
                  </a:lnTo>
                  <a:cubicBezTo>
                    <a:pt x="1433757" y="3744394"/>
                    <a:pt x="1433757" y="1448997"/>
                    <a:pt x="17960" y="33201"/>
                  </a:cubicBezTo>
                  <a:lnTo>
                    <a:pt x="33200" y="179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34599C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72" name="Path4672"/>
            <p:cNvSpPr/>
            <p:nvPr/>
          </p:nvSpPr>
          <p:spPr>
            <a:xfrm>
              <a:off x="2060448" y="1299972"/>
              <a:ext cx="1935480" cy="1935480"/>
            </a:xfrm>
            <a:custGeom>
              <a:avLst/>
              <a:gdLst/>
              <a:ahLst/>
              <a:cxnLst/>
              <a:rect l="l" t="t" r="r" b="b"/>
              <a:pathLst>
                <a:path w="1935480" h="1935480">
                  <a:moveTo>
                    <a:pt x="0" y="967740"/>
                  </a:moveTo>
                  <a:cubicBezTo>
                    <a:pt x="0" y="433324"/>
                    <a:pt x="433324" y="0"/>
                    <a:pt x="967740" y="0"/>
                  </a:cubicBezTo>
                  <a:cubicBezTo>
                    <a:pt x="1502156" y="0"/>
                    <a:pt x="1935480" y="433324"/>
                    <a:pt x="1935480" y="967740"/>
                  </a:cubicBezTo>
                  <a:cubicBezTo>
                    <a:pt x="1935480" y="1502156"/>
                    <a:pt x="1502156" y="1935480"/>
                    <a:pt x="967740" y="1935480"/>
                  </a:cubicBezTo>
                  <a:cubicBezTo>
                    <a:pt x="433324" y="1935480"/>
                    <a:pt x="0" y="1502156"/>
                    <a:pt x="0" y="96774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73" name="Path4673"/>
            <p:cNvSpPr/>
            <p:nvPr/>
          </p:nvSpPr>
          <p:spPr>
            <a:xfrm>
              <a:off x="2047748" y="1287272"/>
              <a:ext cx="1960880" cy="1960880"/>
            </a:xfrm>
            <a:custGeom>
              <a:avLst/>
              <a:gdLst/>
              <a:ahLst/>
              <a:cxnLst/>
              <a:rect l="l" t="t" r="r" b="b"/>
              <a:pathLst>
                <a:path w="1960880" h="1960880">
                  <a:moveTo>
                    <a:pt x="12700" y="980440"/>
                  </a:moveTo>
                  <a:cubicBezTo>
                    <a:pt x="12700" y="446024"/>
                    <a:pt x="446024" y="12700"/>
                    <a:pt x="980440" y="12700"/>
                  </a:cubicBezTo>
                  <a:cubicBezTo>
                    <a:pt x="1514856" y="12700"/>
                    <a:pt x="1948180" y="446024"/>
                    <a:pt x="1948180" y="980440"/>
                  </a:cubicBezTo>
                  <a:cubicBezTo>
                    <a:pt x="1948180" y="1514856"/>
                    <a:pt x="1514856" y="1948180"/>
                    <a:pt x="980440" y="1948180"/>
                  </a:cubicBezTo>
                  <a:cubicBezTo>
                    <a:pt x="446024" y="1948180"/>
                    <a:pt x="12700" y="1514856"/>
                    <a:pt x="12700" y="98044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74" name="Path4674"/>
            <p:cNvSpPr/>
            <p:nvPr/>
          </p:nvSpPr>
          <p:spPr>
            <a:xfrm>
              <a:off x="2060448" y="3622548"/>
              <a:ext cx="1935480" cy="1935480"/>
            </a:xfrm>
            <a:custGeom>
              <a:avLst/>
              <a:gdLst/>
              <a:ahLst/>
              <a:cxnLst/>
              <a:rect l="l" t="t" r="r" b="b"/>
              <a:pathLst>
                <a:path w="1935480" h="1935480">
                  <a:moveTo>
                    <a:pt x="0" y="967740"/>
                  </a:moveTo>
                  <a:cubicBezTo>
                    <a:pt x="0" y="433324"/>
                    <a:pt x="433324" y="0"/>
                    <a:pt x="967740" y="0"/>
                  </a:cubicBezTo>
                  <a:cubicBezTo>
                    <a:pt x="1502156" y="0"/>
                    <a:pt x="1935480" y="433324"/>
                    <a:pt x="1935480" y="967740"/>
                  </a:cubicBezTo>
                  <a:cubicBezTo>
                    <a:pt x="1935480" y="1502156"/>
                    <a:pt x="1502156" y="1935480"/>
                    <a:pt x="967740" y="1935480"/>
                  </a:cubicBezTo>
                  <a:cubicBezTo>
                    <a:pt x="433324" y="1935480"/>
                    <a:pt x="0" y="1502156"/>
                    <a:pt x="0" y="96774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75" name="Path4675"/>
            <p:cNvSpPr/>
            <p:nvPr/>
          </p:nvSpPr>
          <p:spPr>
            <a:xfrm>
              <a:off x="2047748" y="3609848"/>
              <a:ext cx="1960880" cy="1960880"/>
            </a:xfrm>
            <a:custGeom>
              <a:avLst/>
              <a:gdLst/>
              <a:ahLst/>
              <a:cxnLst/>
              <a:rect l="l" t="t" r="r" b="b"/>
              <a:pathLst>
                <a:path w="1960880" h="1960880">
                  <a:moveTo>
                    <a:pt x="12700" y="980440"/>
                  </a:moveTo>
                  <a:cubicBezTo>
                    <a:pt x="12700" y="446024"/>
                    <a:pt x="446024" y="12700"/>
                    <a:pt x="980440" y="12700"/>
                  </a:cubicBezTo>
                  <a:cubicBezTo>
                    <a:pt x="1514856" y="12700"/>
                    <a:pt x="1948180" y="446024"/>
                    <a:pt x="1948180" y="980440"/>
                  </a:cubicBezTo>
                  <a:cubicBezTo>
                    <a:pt x="1948180" y="1514856"/>
                    <a:pt x="1514856" y="1948180"/>
                    <a:pt x="980440" y="1948180"/>
                  </a:cubicBezTo>
                  <a:cubicBezTo>
                    <a:pt x="446024" y="1948180"/>
                    <a:pt x="12700" y="1514856"/>
                    <a:pt x="12700" y="98044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700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676" name="Text Box4676"/>
          <p:cNvSpPr txBox="1"/>
          <p:nvPr/>
        </p:nvSpPr>
        <p:spPr>
          <a:xfrm>
            <a:off x="3015488" y="915416"/>
            <a:ext cx="7128764" cy="2704592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059"/>
              </a:lnSpc>
            </a:pPr>
            <a:endParaRPr/>
          </a:p>
          <a:p>
            <a:pPr marL="1241933" algn="l" rtl="0">
              <a:lnSpc>
                <a:spcPts val="1896"/>
              </a:lnSpc>
            </a:pP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segmentation</a:t>
            </a:r>
            <a:r>
              <a:rPr lang="en-US" altLang="zh-CN" sz="19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benefits:</a:t>
            </a:r>
            <a:endParaRPr lang="en-US" altLang="zh-CN" sz="1900">
              <a:latin typeface="Calibri"/>
              <a:ea typeface="Calibri"/>
              <a:cs typeface="Calibri"/>
            </a:endParaRPr>
          </a:p>
          <a:p>
            <a:pPr marL="1241933" marR="1258621" algn="l" rtl="0">
              <a:lnSpc>
                <a:spcPts val="2900"/>
              </a:lnSpc>
              <a:spcBef>
                <a:spcPts val="2"/>
              </a:spcBef>
            </a:pPr>
            <a:r>
              <a:rPr lang="en-US" altLang="zh-CN" sz="19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Enhances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performance</a:t>
            </a:r>
            <a:r>
              <a:rPr lang="en-US" altLang="zh-CN" sz="1900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</a:t>
            </a:r>
            <a:r>
              <a:rPr lang="en-US" altLang="zh-CN" sz="19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reducing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congestion.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Improves</a:t>
            </a:r>
            <a:r>
              <a:rPr lang="en-US" altLang="zh-CN" sz="19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via</a:t>
            </a:r>
            <a:r>
              <a:rPr lang="en-US" altLang="zh-CN" sz="19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isolation.</a:t>
            </a:r>
            <a:r>
              <a:rPr lang="en-US" altLang="zh-CN" sz="1900" spc="4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Grants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traffic</a:t>
            </a:r>
            <a:r>
              <a:rPr lang="en-US" altLang="zh-CN" sz="19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flow</a:t>
            </a:r>
            <a:r>
              <a:rPr lang="en-US" altLang="zh-CN" sz="1900" spc="2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control.</a:t>
            </a:r>
            <a:endParaRPr lang="en-US" altLang="zh-CN" sz="1900">
              <a:latin typeface="Calibri"/>
              <a:ea typeface="Calibri"/>
              <a:cs typeface="Calibri"/>
            </a:endParaRPr>
          </a:p>
          <a:p>
            <a:pPr marL="1241933" marR="1587543" algn="l" rtl="0">
              <a:lnSpc>
                <a:spcPts val="2904"/>
              </a:lnSpc>
            </a:pP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Assists</a:t>
            </a:r>
            <a:r>
              <a:rPr lang="en-US" altLang="zh-CN" sz="19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compliance</a:t>
            </a:r>
            <a:r>
              <a:rPr lang="en-US" altLang="zh-CN" sz="19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risk</a:t>
            </a:r>
            <a:r>
              <a:rPr lang="en-US" altLang="zh-CN" sz="1900" spc="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management.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Contains</a:t>
            </a:r>
            <a:r>
              <a:rPr lang="en-US" altLang="zh-CN" sz="19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threats</a:t>
            </a:r>
            <a:r>
              <a:rPr lang="en-US" altLang="zh-CN" sz="19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effectively.</a:t>
            </a:r>
            <a:endParaRPr lang="en-US" altLang="zh-CN" sz="1900">
              <a:latin typeface="Calibri"/>
              <a:ea typeface="Calibri"/>
              <a:cs typeface="Calibri"/>
            </a:endParaRPr>
          </a:p>
          <a:p>
            <a:pPr marL="1241933" algn="l" rtl="0">
              <a:lnSpc>
                <a:spcPts val="1898"/>
              </a:lnSpc>
              <a:spcBef>
                <a:spcPts val="994"/>
              </a:spcBef>
            </a:pPr>
            <a:r>
              <a:rPr lang="en-US" altLang="zh-CN" sz="19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Offers</a:t>
            </a:r>
            <a:r>
              <a:rPr lang="en-US" altLang="zh-CN" sz="19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scalability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9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flexibility.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4677" name="Text Box4677"/>
          <p:cNvSpPr txBox="1"/>
          <p:nvPr/>
        </p:nvSpPr>
        <p:spPr>
          <a:xfrm>
            <a:off x="3015488" y="4188968"/>
            <a:ext cx="7128764" cy="802640"/>
          </a:xfrm>
          <a:prstGeom prst="rect">
            <a:avLst/>
          </a:prstGeom>
          <a:solidFill>
            <a:srgbClr val="00A2C3"/>
          </a:solidFill>
          <a:ln w="12700">
            <a:solidFill>
              <a:srgbClr val="FFFFFF"/>
            </a:solidFill>
          </a:ln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29"/>
              </a:lnSpc>
            </a:pPr>
            <a:endParaRPr/>
          </a:p>
          <a:p>
            <a:pPr marL="1241933" marR="632321" algn="l" rtl="0">
              <a:lnSpc>
                <a:spcPts val="1992"/>
              </a:lnSpc>
            </a:pPr>
            <a:r>
              <a:rPr lang="en-US" altLang="zh-CN" sz="1900" spc="-2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Effective</a:t>
            </a:r>
            <a:r>
              <a:rPr lang="en-US" altLang="zh-CN" sz="1900" spc="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implementation</a:t>
            </a:r>
            <a:r>
              <a:rPr lang="en-US" altLang="zh-CN" sz="1900" spc="3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requires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robust</a:t>
            </a:r>
            <a:r>
              <a:rPr lang="en-US" altLang="zh-CN" sz="19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strategic</a:t>
            </a:r>
            <a:r>
              <a:rPr lang="en-US" altLang="zh-CN" sz="19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9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9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design.</a:t>
            </a:r>
            <a:endParaRPr lang="en-US" altLang="zh-CN" sz="1900">
              <a:latin typeface="Calibri"/>
              <a:ea typeface="Calibri"/>
              <a:cs typeface="Calibri"/>
            </a:endParaRPr>
          </a:p>
        </p:txBody>
      </p:sp>
      <p:sp>
        <p:nvSpPr>
          <p:cNvPr id="4678" name="Text Box4678"/>
          <p:cNvSpPr txBox="1"/>
          <p:nvPr/>
        </p:nvSpPr>
        <p:spPr>
          <a:xfrm>
            <a:off x="500177" y="2725192"/>
            <a:ext cx="1577719" cy="686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-63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Wrap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  <p:sp>
        <p:nvSpPr>
          <p:cNvPr id="4679" name="Text Box4679"/>
          <p:cNvSpPr txBox="1"/>
          <p:nvPr/>
        </p:nvSpPr>
        <p:spPr>
          <a:xfrm>
            <a:off x="861365" y="3548406"/>
            <a:ext cx="854594" cy="686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5402"/>
              </a:lnSpc>
            </a:pPr>
            <a:r>
              <a:rPr lang="en-US" altLang="zh-CN" sz="5400" b="1" spc="0" dirty="0">
                <a:solidFill>
                  <a:srgbClr val="00A2C3"/>
                </a:solidFill>
                <a:latin typeface="Calibri"/>
                <a:ea typeface="Calibri"/>
                <a:cs typeface="Calibri"/>
              </a:rPr>
              <a:t>Up</a:t>
            </a:r>
            <a:endParaRPr lang="en-US" altLang="zh-CN" sz="5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6" name="Image45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"/>
            <a:ext cx="12192000" cy="6857943"/>
          </a:xfrm>
          <a:prstGeom prst="rect">
            <a:avLst/>
          </a:prstGeom>
          <a:noFill/>
        </p:spPr>
      </p:pic>
      <p:sp>
        <p:nvSpPr>
          <p:cNvPr id="4587" name="Text Box4587"/>
          <p:cNvSpPr txBox="1"/>
          <p:nvPr/>
        </p:nvSpPr>
        <p:spPr>
          <a:xfrm>
            <a:off x="3397631" y="2679446"/>
            <a:ext cx="5432449" cy="609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800"/>
              </a:lnSpc>
            </a:pPr>
            <a:r>
              <a:rPr lang="en-US" altLang="zh-CN" sz="4800" spc="-8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Network</a:t>
            </a:r>
            <a:r>
              <a:rPr lang="en-US" altLang="zh-CN" sz="48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800" spc="-2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Performance</a:t>
            </a:r>
            <a:endParaRPr lang="en-US" altLang="zh-CN" sz="48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588" name="Text Box4588"/>
          <p:cNvSpPr txBox="1"/>
          <p:nvPr/>
        </p:nvSpPr>
        <p:spPr>
          <a:xfrm>
            <a:off x="1485011" y="3536061"/>
            <a:ext cx="9250225" cy="51092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marL="111252" indent="-111252" algn="l" rtl="0">
              <a:lnSpc>
                <a:spcPts val="2011"/>
              </a:lnSpc>
            </a:pPr>
            <a:r>
              <a:rPr lang="en-US" altLang="zh-CN" sz="1800" spc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</a:t>
            </a:r>
            <a:r>
              <a:rPr lang="en-US" altLang="zh-CN" sz="1800" spc="6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Segregation,</a:t>
            </a:r>
            <a:r>
              <a:rPr lang="en-US" altLang="zh-CN" sz="1800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also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known</a:t>
            </a:r>
            <a:r>
              <a:rPr lang="en-US" altLang="zh-CN" sz="18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partitioning</a:t>
            </a:r>
            <a:r>
              <a:rPr lang="en-US" altLang="zh-CN" sz="1800" spc="2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</a:t>
            </a:r>
            <a:r>
              <a:rPr lang="en-US" altLang="zh-CN" sz="1800" spc="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isolation,</a:t>
            </a:r>
            <a:r>
              <a:rPr lang="en-US" altLang="zh-CN" sz="18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works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as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traffic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controller</a:t>
            </a:r>
            <a:r>
              <a:rPr lang="en-US" altLang="zh-CN" sz="1800" spc="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1800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within</a:t>
            </a:r>
            <a:r>
              <a:rPr lang="en-US" altLang="zh-CN" sz="1800" spc="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network.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divides</a:t>
            </a:r>
            <a:r>
              <a:rPr lang="en-US" altLang="zh-CN" sz="1800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available</a:t>
            </a:r>
            <a:r>
              <a:rPr lang="en-US" altLang="zh-CN" sz="1800" spc="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bandwidth</a:t>
            </a:r>
            <a:r>
              <a:rPr lang="en-US" altLang="zh-CN" sz="1800" spc="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into</a:t>
            </a:r>
            <a:r>
              <a:rPr lang="en-US" altLang="zh-CN" sz="1800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distinct</a:t>
            </a:r>
            <a:r>
              <a:rPr lang="en-US" altLang="zh-CN" sz="1800" spc="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sections,</a:t>
            </a:r>
            <a:r>
              <a:rPr lang="en-US" altLang="zh-CN" sz="1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each</a:t>
            </a:r>
            <a:r>
              <a:rPr lang="en-US" altLang="zh-CN" sz="1800" spc="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serving</a:t>
            </a:r>
            <a:r>
              <a:rPr lang="en-US" altLang="zh-CN" sz="18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8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specific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  <p:sp>
        <p:nvSpPr>
          <p:cNvPr id="4589" name="Text Box4589"/>
          <p:cNvSpPr txBox="1"/>
          <p:nvPr/>
        </p:nvSpPr>
        <p:spPr>
          <a:xfrm>
            <a:off x="5636641" y="4065270"/>
            <a:ext cx="949529" cy="2286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00"/>
              </a:lnSpc>
            </a:pPr>
            <a:r>
              <a:rPr lang="en-US" altLang="zh-CN" sz="1800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purposes.</a:t>
            </a:r>
            <a:endParaRPr lang="en-US" altLang="zh-CN"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" name="Path459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591" name="Group4591"/>
          <p:cNvGrpSpPr/>
          <p:nvPr/>
        </p:nvGrpSpPr>
        <p:grpSpPr>
          <a:xfrm>
            <a:off x="1316736" y="3360420"/>
            <a:ext cx="1098804" cy="1097280"/>
            <a:chOff x="1316736" y="3360420"/>
            <a:chExt cx="1098804" cy="1097280"/>
          </a:xfrm>
        </p:grpSpPr>
        <p:sp>
          <p:nvSpPr>
            <p:cNvPr id="4592" name="Path4592"/>
            <p:cNvSpPr/>
            <p:nvPr/>
          </p:nvSpPr>
          <p:spPr>
            <a:xfrm>
              <a:off x="1316736" y="3360420"/>
              <a:ext cx="1098804" cy="1097280"/>
            </a:xfrm>
            <a:custGeom>
              <a:avLst/>
              <a:gdLst/>
              <a:ahLst/>
              <a:cxnLst/>
              <a:rect l="l" t="t" r="r" b="b"/>
              <a:pathLst>
                <a:path w="1098804" h="1097280">
                  <a:moveTo>
                    <a:pt x="0" y="548640"/>
                  </a:moveTo>
                  <a:cubicBezTo>
                    <a:pt x="0" y="245618"/>
                    <a:pt x="245999" y="0"/>
                    <a:pt x="549402" y="0"/>
                  </a:cubicBezTo>
                  <a:cubicBezTo>
                    <a:pt x="852805" y="0"/>
                    <a:pt x="1098804" y="245618"/>
                    <a:pt x="1098804" y="548640"/>
                  </a:cubicBezTo>
                  <a:cubicBezTo>
                    <a:pt x="1098804" y="851662"/>
                    <a:pt x="852805" y="1097280"/>
                    <a:pt x="549402" y="1097280"/>
                  </a:cubicBezTo>
                  <a:cubicBezTo>
                    <a:pt x="245999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593" name="Image45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1944" y="3767238"/>
              <a:ext cx="570245" cy="286060"/>
            </a:xfrm>
            <a:prstGeom prst="rect">
              <a:avLst/>
            </a:prstGeom>
            <a:noFill/>
          </p:spPr>
        </p:pic>
        <p:sp>
          <p:nvSpPr>
            <p:cNvPr id="4594" name="Path4594"/>
            <p:cNvSpPr/>
            <p:nvPr/>
          </p:nvSpPr>
          <p:spPr>
            <a:xfrm>
              <a:off x="1652143" y="3941691"/>
              <a:ext cx="118802" cy="119192"/>
            </a:xfrm>
            <a:custGeom>
              <a:avLst/>
              <a:gdLst/>
              <a:ahLst/>
              <a:cxnLst/>
              <a:rect l="l" t="t" r="r" b="b"/>
              <a:pathLst>
                <a:path w="118802" h="119192">
                  <a:moveTo>
                    <a:pt x="111241" y="59596"/>
                  </a:moveTo>
                  <a:cubicBezTo>
                    <a:pt x="111241" y="88316"/>
                    <a:pt x="88032" y="111607"/>
                    <a:pt x="59401" y="111607"/>
                  </a:cubicBezTo>
                  <a:cubicBezTo>
                    <a:pt x="30770" y="111607"/>
                    <a:pt x="7560" y="88316"/>
                    <a:pt x="7560" y="59596"/>
                  </a:cubicBezTo>
                  <a:cubicBezTo>
                    <a:pt x="7560" y="30871"/>
                    <a:pt x="30770" y="7585"/>
                    <a:pt x="59401" y="7585"/>
                  </a:cubicBezTo>
                  <a:cubicBezTo>
                    <a:pt x="88032" y="7585"/>
                    <a:pt x="111241" y="30871"/>
                    <a:pt x="111241" y="5959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595" name="Image45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0747" y="3949276"/>
              <a:ext cx="103681" cy="104022"/>
            </a:xfrm>
            <a:prstGeom prst="rect">
              <a:avLst/>
            </a:prstGeom>
            <a:noFill/>
          </p:spPr>
        </p:pic>
        <p:sp>
          <p:nvSpPr>
            <p:cNvPr id="4596" name="Path4596"/>
            <p:cNvSpPr/>
            <p:nvPr/>
          </p:nvSpPr>
          <p:spPr>
            <a:xfrm>
              <a:off x="1963187" y="3941691"/>
              <a:ext cx="118801" cy="119192"/>
            </a:xfrm>
            <a:custGeom>
              <a:avLst/>
              <a:gdLst/>
              <a:ahLst/>
              <a:cxnLst/>
              <a:rect l="l" t="t" r="r" b="b"/>
              <a:pathLst>
                <a:path w="118801" h="119192">
                  <a:moveTo>
                    <a:pt x="111241" y="59596"/>
                  </a:moveTo>
                  <a:cubicBezTo>
                    <a:pt x="111241" y="88316"/>
                    <a:pt x="88032" y="111607"/>
                    <a:pt x="59401" y="111607"/>
                  </a:cubicBezTo>
                  <a:cubicBezTo>
                    <a:pt x="30770" y="111607"/>
                    <a:pt x="7560" y="88316"/>
                    <a:pt x="7560" y="59596"/>
                  </a:cubicBezTo>
                  <a:cubicBezTo>
                    <a:pt x="7560" y="30871"/>
                    <a:pt x="30770" y="7585"/>
                    <a:pt x="59401" y="7585"/>
                  </a:cubicBezTo>
                  <a:cubicBezTo>
                    <a:pt x="88032" y="7585"/>
                    <a:pt x="111241" y="30871"/>
                    <a:pt x="111241" y="59596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597" name="Path4597"/>
            <p:cNvSpPr/>
            <p:nvPr/>
          </p:nvSpPr>
          <p:spPr>
            <a:xfrm>
              <a:off x="1573844" y="3759653"/>
              <a:ext cx="585906" cy="249219"/>
            </a:xfrm>
            <a:custGeom>
              <a:avLst/>
              <a:gdLst/>
              <a:ahLst/>
              <a:cxnLst/>
              <a:rect l="l" t="t" r="r" b="b"/>
              <a:pathLst>
                <a:path w="585906" h="249219">
                  <a:moveTo>
                    <a:pt x="234901" y="111607"/>
                  </a:moveTo>
                  <a:lnTo>
                    <a:pt x="234901" y="33591"/>
                  </a:lnTo>
                  <a:lnTo>
                    <a:pt x="323678" y="33591"/>
                  </a:lnTo>
                  <a:cubicBezTo>
                    <a:pt x="330806" y="33591"/>
                    <a:pt x="337286" y="36191"/>
                    <a:pt x="341822" y="41392"/>
                  </a:cubicBezTo>
                  <a:lnTo>
                    <a:pt x="411807" y="111607"/>
                  </a:lnTo>
                  <a:lnTo>
                    <a:pt x="234901" y="111607"/>
                  </a:lnTo>
                  <a:close/>
                  <a:moveTo>
                    <a:pt x="208980" y="111607"/>
                  </a:moveTo>
                  <a:lnTo>
                    <a:pt x="45034" y="111607"/>
                  </a:lnTo>
                  <a:lnTo>
                    <a:pt x="115019" y="41392"/>
                  </a:lnTo>
                  <a:cubicBezTo>
                    <a:pt x="120203" y="36191"/>
                    <a:pt x="126683" y="33591"/>
                    <a:pt x="133164" y="33591"/>
                  </a:cubicBezTo>
                  <a:lnTo>
                    <a:pt x="208980" y="33591"/>
                  </a:lnTo>
                  <a:lnTo>
                    <a:pt x="208980" y="111607"/>
                  </a:lnTo>
                  <a:close/>
                  <a:moveTo>
                    <a:pt x="513544" y="111607"/>
                  </a:moveTo>
                  <a:lnTo>
                    <a:pt x="459760" y="111607"/>
                  </a:lnTo>
                  <a:cubicBezTo>
                    <a:pt x="452631" y="111607"/>
                    <a:pt x="446151" y="109007"/>
                    <a:pt x="441615" y="103806"/>
                  </a:cubicBezTo>
                  <a:lnTo>
                    <a:pt x="359966" y="22538"/>
                  </a:lnTo>
                  <a:cubicBezTo>
                    <a:pt x="350246" y="12786"/>
                    <a:pt x="337286" y="7585"/>
                    <a:pt x="323030" y="7585"/>
                  </a:cubicBezTo>
                  <a:lnTo>
                    <a:pt x="133164" y="7585"/>
                  </a:lnTo>
                  <a:cubicBezTo>
                    <a:pt x="119555" y="7585"/>
                    <a:pt x="105947" y="12786"/>
                    <a:pt x="96227" y="22538"/>
                  </a:cubicBezTo>
                  <a:lnTo>
                    <a:pt x="15876" y="103805"/>
                  </a:lnTo>
                  <a:cubicBezTo>
                    <a:pt x="10692" y="109007"/>
                    <a:pt x="8100" y="115508"/>
                    <a:pt x="8100" y="122659"/>
                  </a:cubicBezTo>
                  <a:lnTo>
                    <a:pt x="8100" y="189624"/>
                  </a:lnTo>
                  <a:cubicBezTo>
                    <a:pt x="8100" y="218230"/>
                    <a:pt x="31428" y="241634"/>
                    <a:pt x="59939" y="241634"/>
                  </a:cubicBezTo>
                  <a:lnTo>
                    <a:pt x="66419" y="241634"/>
                  </a:lnTo>
                  <a:cubicBezTo>
                    <a:pt x="66419" y="201976"/>
                    <a:pt x="98171" y="170119"/>
                    <a:pt x="137700" y="170119"/>
                  </a:cubicBezTo>
                  <a:cubicBezTo>
                    <a:pt x="177228" y="170119"/>
                    <a:pt x="208980" y="201976"/>
                    <a:pt x="208980" y="241634"/>
                  </a:cubicBezTo>
                  <a:lnTo>
                    <a:pt x="377463" y="241635"/>
                  </a:lnTo>
                  <a:cubicBezTo>
                    <a:pt x="377463" y="201976"/>
                    <a:pt x="409215" y="170119"/>
                    <a:pt x="448744" y="170119"/>
                  </a:cubicBezTo>
                  <a:cubicBezTo>
                    <a:pt x="488272" y="170119"/>
                    <a:pt x="520024" y="201976"/>
                    <a:pt x="520024" y="241635"/>
                  </a:cubicBezTo>
                  <a:lnTo>
                    <a:pt x="552425" y="241635"/>
                  </a:lnTo>
                  <a:cubicBezTo>
                    <a:pt x="566681" y="241635"/>
                    <a:pt x="578345" y="229932"/>
                    <a:pt x="578345" y="215629"/>
                  </a:cubicBezTo>
                  <a:lnTo>
                    <a:pt x="578345" y="176621"/>
                  </a:lnTo>
                  <a:cubicBezTo>
                    <a:pt x="578345" y="140864"/>
                    <a:pt x="549185" y="111607"/>
                    <a:pt x="513544" y="111607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598" name="Path4598"/>
            <p:cNvSpPr/>
            <p:nvPr/>
          </p:nvSpPr>
          <p:spPr>
            <a:xfrm>
              <a:off x="1538732" y="3580892"/>
              <a:ext cx="654812" cy="656336"/>
            </a:xfrm>
            <a:custGeom>
              <a:avLst/>
              <a:gdLst/>
              <a:ahLst/>
              <a:cxnLst/>
              <a:rect l="l" t="t" r="r" b="b"/>
              <a:pathLst>
                <a:path w="654812" h="656336">
                  <a:moveTo>
                    <a:pt x="12700" y="643636"/>
                  </a:moveTo>
                  <a:lnTo>
                    <a:pt x="642112" y="643636"/>
                  </a:lnTo>
                  <a:lnTo>
                    <a:pt x="642112" y="12700"/>
                  </a:lnTo>
                  <a:lnTo>
                    <a:pt x="12700" y="12700"/>
                  </a:lnTo>
                  <a:lnTo>
                    <a:pt x="12700" y="643636"/>
                  </a:lnTo>
                  <a:close/>
                </a:path>
              </a:pathLst>
            </a:custGeom>
            <a:solidFill>
              <a:srgbClr val="CFD5EA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599" name="Group4599"/>
          <p:cNvGrpSpPr/>
          <p:nvPr/>
        </p:nvGrpSpPr>
        <p:grpSpPr>
          <a:xfrm>
            <a:off x="3432048" y="3360420"/>
            <a:ext cx="1097280" cy="1097280"/>
            <a:chOff x="3432048" y="3360420"/>
            <a:chExt cx="1097280" cy="1097280"/>
          </a:xfrm>
        </p:grpSpPr>
        <p:sp>
          <p:nvSpPr>
            <p:cNvPr id="4600" name="Path4600"/>
            <p:cNvSpPr/>
            <p:nvPr/>
          </p:nvSpPr>
          <p:spPr>
            <a:xfrm>
              <a:off x="3432048" y="336042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01" name="Image46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7256" y="3936273"/>
              <a:ext cx="362883" cy="136529"/>
            </a:xfrm>
            <a:prstGeom prst="rect">
              <a:avLst/>
            </a:prstGeom>
            <a:noFill/>
          </p:spPr>
        </p:pic>
        <p:sp>
          <p:nvSpPr>
            <p:cNvPr id="4602" name="Path4602"/>
            <p:cNvSpPr/>
            <p:nvPr/>
          </p:nvSpPr>
          <p:spPr>
            <a:xfrm>
              <a:off x="3748015" y="3974198"/>
              <a:ext cx="105841" cy="106189"/>
            </a:xfrm>
            <a:custGeom>
              <a:avLst/>
              <a:gdLst/>
              <a:ahLst/>
              <a:cxnLst/>
              <a:rect l="l" t="t" r="r" b="b"/>
              <a:pathLst>
                <a:path w="105841" h="106189">
                  <a:moveTo>
                    <a:pt x="98281" y="53095"/>
                  </a:moveTo>
                  <a:cubicBezTo>
                    <a:pt x="98281" y="78228"/>
                    <a:pt x="77972" y="98604"/>
                    <a:pt x="52920" y="98604"/>
                  </a:cubicBezTo>
                  <a:cubicBezTo>
                    <a:pt x="27870" y="98604"/>
                    <a:pt x="7560" y="78228"/>
                    <a:pt x="7560" y="53095"/>
                  </a:cubicBezTo>
                  <a:cubicBezTo>
                    <a:pt x="7560" y="27956"/>
                    <a:pt x="27870" y="7585"/>
                    <a:pt x="52920" y="7585"/>
                  </a:cubicBezTo>
                  <a:cubicBezTo>
                    <a:pt x="77972" y="7585"/>
                    <a:pt x="98281" y="27956"/>
                    <a:pt x="98281" y="53095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03" name="Image460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6059" y="3793243"/>
              <a:ext cx="181443" cy="279560"/>
            </a:xfrm>
            <a:prstGeom prst="rect">
              <a:avLst/>
            </a:prstGeom>
            <a:noFill/>
          </p:spPr>
        </p:pic>
        <p:sp>
          <p:nvSpPr>
            <p:cNvPr id="4604" name="Path4604"/>
            <p:cNvSpPr/>
            <p:nvPr/>
          </p:nvSpPr>
          <p:spPr>
            <a:xfrm>
              <a:off x="4123860" y="3974198"/>
              <a:ext cx="105841" cy="106189"/>
            </a:xfrm>
            <a:custGeom>
              <a:avLst/>
              <a:gdLst/>
              <a:ahLst/>
              <a:cxnLst/>
              <a:rect l="l" t="t" r="r" b="b"/>
              <a:pathLst>
                <a:path w="105841" h="106189">
                  <a:moveTo>
                    <a:pt x="98281" y="53095"/>
                  </a:moveTo>
                  <a:cubicBezTo>
                    <a:pt x="98281" y="78228"/>
                    <a:pt x="77972" y="98604"/>
                    <a:pt x="52921" y="98604"/>
                  </a:cubicBezTo>
                  <a:cubicBezTo>
                    <a:pt x="27870" y="98604"/>
                    <a:pt x="7560" y="78228"/>
                    <a:pt x="7560" y="53095"/>
                  </a:cubicBezTo>
                  <a:cubicBezTo>
                    <a:pt x="7560" y="27956"/>
                    <a:pt x="27870" y="7585"/>
                    <a:pt x="52920" y="7585"/>
                  </a:cubicBezTo>
                  <a:cubicBezTo>
                    <a:pt x="77972" y="7585"/>
                    <a:pt x="98281" y="27956"/>
                    <a:pt x="98281" y="53095"/>
                  </a:cubicBez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05" name="Image460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7256" y="3754235"/>
              <a:ext cx="362884" cy="156033"/>
            </a:xfrm>
            <a:prstGeom prst="rect">
              <a:avLst/>
            </a:prstGeom>
            <a:noFill/>
          </p:spPr>
        </p:pic>
      </p:grpSp>
      <p:grpSp>
        <p:nvGrpSpPr>
          <p:cNvPr id="4606" name="Group4606"/>
          <p:cNvGrpSpPr/>
          <p:nvPr/>
        </p:nvGrpSpPr>
        <p:grpSpPr>
          <a:xfrm>
            <a:off x="5547360" y="3360420"/>
            <a:ext cx="1097280" cy="1097280"/>
            <a:chOff x="5547360" y="3360420"/>
            <a:chExt cx="1097280" cy="1097280"/>
          </a:xfrm>
        </p:grpSpPr>
        <p:sp>
          <p:nvSpPr>
            <p:cNvPr id="4607" name="Path4607"/>
            <p:cNvSpPr/>
            <p:nvPr/>
          </p:nvSpPr>
          <p:spPr>
            <a:xfrm>
              <a:off x="5547360" y="336042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2" y="0"/>
                    <a:pt x="1097280" y="245618"/>
                    <a:pt x="1097280" y="548640"/>
                  </a:cubicBezTo>
                  <a:cubicBezTo>
                    <a:pt x="1097280" y="851662"/>
                    <a:pt x="851662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08" name="Image46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6074" y="3689221"/>
              <a:ext cx="441715" cy="442094"/>
            </a:xfrm>
            <a:prstGeom prst="rect">
              <a:avLst/>
            </a:prstGeom>
            <a:noFill/>
          </p:spPr>
        </p:pic>
        <p:sp>
          <p:nvSpPr>
            <p:cNvPr id="4609" name="Path4609"/>
            <p:cNvSpPr/>
            <p:nvPr/>
          </p:nvSpPr>
          <p:spPr>
            <a:xfrm>
              <a:off x="5868496" y="3681636"/>
              <a:ext cx="456872" cy="457264"/>
            </a:xfrm>
            <a:custGeom>
              <a:avLst/>
              <a:gdLst/>
              <a:ahLst/>
              <a:cxnLst/>
              <a:rect l="l" t="t" r="r" b="b"/>
              <a:pathLst>
                <a:path w="456872" h="457264">
                  <a:moveTo>
                    <a:pt x="46553" y="7585"/>
                  </a:moveTo>
                  <a:lnTo>
                    <a:pt x="7579" y="7585"/>
                  </a:lnTo>
                  <a:lnTo>
                    <a:pt x="7579" y="449679"/>
                  </a:lnTo>
                  <a:lnTo>
                    <a:pt x="449294" y="449679"/>
                  </a:lnTo>
                  <a:lnTo>
                    <a:pt x="449294" y="410671"/>
                  </a:lnTo>
                  <a:lnTo>
                    <a:pt x="46554" y="410670"/>
                  </a:lnTo>
                  <a:lnTo>
                    <a:pt x="46553" y="7585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8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10" name="Image46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40383" y="3799745"/>
              <a:ext cx="377406" cy="221696"/>
            </a:xfrm>
            <a:prstGeom prst="rect">
              <a:avLst/>
            </a:prstGeom>
            <a:noFill/>
          </p:spPr>
        </p:pic>
        <p:sp>
          <p:nvSpPr>
            <p:cNvPr id="4611" name="Path4611"/>
            <p:cNvSpPr/>
            <p:nvPr/>
          </p:nvSpPr>
          <p:spPr>
            <a:xfrm>
              <a:off x="5929665" y="3789018"/>
              <a:ext cx="395703" cy="243150"/>
            </a:xfrm>
            <a:custGeom>
              <a:avLst/>
              <a:gdLst/>
              <a:ahLst/>
              <a:cxnLst/>
              <a:rect l="l" t="t" r="r" b="b"/>
              <a:pathLst>
                <a:path w="395703" h="243150">
                  <a:moveTo>
                    <a:pt x="284191" y="10727"/>
                  </a:moveTo>
                  <a:lnTo>
                    <a:pt x="322516" y="49085"/>
                  </a:lnTo>
                  <a:lnTo>
                    <a:pt x="271199" y="100446"/>
                  </a:lnTo>
                  <a:lnTo>
                    <a:pt x="232225" y="61438"/>
                  </a:lnTo>
                  <a:lnTo>
                    <a:pt x="167267" y="126452"/>
                  </a:lnTo>
                  <a:lnTo>
                    <a:pt x="128292" y="87444"/>
                  </a:lnTo>
                  <a:lnTo>
                    <a:pt x="10718" y="205118"/>
                  </a:lnTo>
                  <a:lnTo>
                    <a:pt x="38000" y="232424"/>
                  </a:lnTo>
                  <a:lnTo>
                    <a:pt x="128292" y="142055"/>
                  </a:lnTo>
                  <a:lnTo>
                    <a:pt x="167267" y="181063"/>
                  </a:lnTo>
                  <a:lnTo>
                    <a:pt x="232225" y="116050"/>
                  </a:lnTo>
                  <a:lnTo>
                    <a:pt x="271199" y="155058"/>
                  </a:lnTo>
                  <a:lnTo>
                    <a:pt x="349798" y="76391"/>
                  </a:lnTo>
                  <a:lnTo>
                    <a:pt x="388124" y="114749"/>
                  </a:lnTo>
                  <a:lnTo>
                    <a:pt x="388124" y="10727"/>
                  </a:lnTo>
                  <a:lnTo>
                    <a:pt x="284191" y="10727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82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12" name="Path4612"/>
            <p:cNvSpPr/>
            <p:nvPr/>
          </p:nvSpPr>
          <p:spPr>
            <a:xfrm>
              <a:off x="5767832" y="3580892"/>
              <a:ext cx="656336" cy="656336"/>
            </a:xfrm>
            <a:custGeom>
              <a:avLst/>
              <a:gdLst/>
              <a:ahLst/>
              <a:cxnLst/>
              <a:rect l="l" t="t" r="r" b="b"/>
              <a:pathLst>
                <a:path w="656336" h="656336">
                  <a:moveTo>
                    <a:pt x="12700" y="643636"/>
                  </a:moveTo>
                  <a:lnTo>
                    <a:pt x="643636" y="643636"/>
                  </a:lnTo>
                  <a:lnTo>
                    <a:pt x="643636" y="12700"/>
                  </a:lnTo>
                  <a:lnTo>
                    <a:pt x="12700" y="12700"/>
                  </a:lnTo>
                  <a:lnTo>
                    <a:pt x="12700" y="643636"/>
                  </a:lnTo>
                  <a:close/>
                </a:path>
              </a:pathLst>
            </a:custGeom>
            <a:solidFill>
              <a:srgbClr val="CFD5EA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613" name="Group4613"/>
          <p:cNvGrpSpPr/>
          <p:nvPr/>
        </p:nvGrpSpPr>
        <p:grpSpPr>
          <a:xfrm>
            <a:off x="7662672" y="3360420"/>
            <a:ext cx="1097280" cy="1097280"/>
            <a:chOff x="7662672" y="3360420"/>
            <a:chExt cx="1097280" cy="1097280"/>
          </a:xfrm>
        </p:grpSpPr>
        <p:sp>
          <p:nvSpPr>
            <p:cNvPr id="4614" name="Path4614"/>
            <p:cNvSpPr/>
            <p:nvPr/>
          </p:nvSpPr>
          <p:spPr>
            <a:xfrm>
              <a:off x="7662672" y="3360420"/>
              <a:ext cx="1097280" cy="1097280"/>
            </a:xfrm>
            <a:custGeom>
              <a:avLst/>
              <a:gdLst/>
              <a:ahLst/>
              <a:cxnLst/>
              <a:rect l="l" t="t" r="r" b="b"/>
              <a:pathLst>
                <a:path w="1097280" h="1097280">
                  <a:moveTo>
                    <a:pt x="0" y="548640"/>
                  </a:moveTo>
                  <a:cubicBezTo>
                    <a:pt x="0" y="245618"/>
                    <a:pt x="245618" y="0"/>
                    <a:pt x="548640" y="0"/>
                  </a:cubicBezTo>
                  <a:cubicBezTo>
                    <a:pt x="851663" y="0"/>
                    <a:pt x="1097280" y="245618"/>
                    <a:pt x="1097280" y="548640"/>
                  </a:cubicBezTo>
                  <a:cubicBezTo>
                    <a:pt x="1097280" y="851662"/>
                    <a:pt x="851663" y="1097280"/>
                    <a:pt x="548640" y="1097280"/>
                  </a:cubicBezTo>
                  <a:cubicBezTo>
                    <a:pt x="245618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15" name="Image46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30036" y="3672941"/>
              <a:ext cx="362884" cy="474627"/>
            </a:xfrm>
            <a:prstGeom prst="rect">
              <a:avLst/>
            </a:prstGeom>
            <a:noFill/>
          </p:spPr>
        </p:pic>
        <p:sp>
          <p:nvSpPr>
            <p:cNvPr id="4616" name="Path4616"/>
            <p:cNvSpPr/>
            <p:nvPr/>
          </p:nvSpPr>
          <p:spPr>
            <a:xfrm>
              <a:off x="8022476" y="3665356"/>
              <a:ext cx="378004" cy="489816"/>
            </a:xfrm>
            <a:custGeom>
              <a:avLst/>
              <a:gdLst/>
              <a:ahLst/>
              <a:cxnLst/>
              <a:rect l="l" t="t" r="r" b="b"/>
              <a:pathLst>
                <a:path w="378004" h="489816">
                  <a:moveTo>
                    <a:pt x="201963" y="382741"/>
                  </a:moveTo>
                  <a:lnTo>
                    <a:pt x="201963" y="417199"/>
                  </a:lnTo>
                  <a:lnTo>
                    <a:pt x="176043" y="417199"/>
                  </a:lnTo>
                  <a:lnTo>
                    <a:pt x="176043" y="382741"/>
                  </a:lnTo>
                  <a:cubicBezTo>
                    <a:pt x="161138" y="377541"/>
                    <a:pt x="150122" y="363238"/>
                    <a:pt x="150122" y="345684"/>
                  </a:cubicBezTo>
                  <a:cubicBezTo>
                    <a:pt x="150122" y="324229"/>
                    <a:pt x="167618" y="306675"/>
                    <a:pt x="189002" y="306675"/>
                  </a:cubicBezTo>
                  <a:cubicBezTo>
                    <a:pt x="210387" y="306675"/>
                    <a:pt x="227883" y="324229"/>
                    <a:pt x="227883" y="345684"/>
                  </a:cubicBezTo>
                  <a:cubicBezTo>
                    <a:pt x="227883" y="362587"/>
                    <a:pt x="216867" y="376890"/>
                    <a:pt x="201963" y="382741"/>
                  </a:cubicBezTo>
                  <a:close/>
                  <a:moveTo>
                    <a:pt x="91801" y="144141"/>
                  </a:moveTo>
                  <a:cubicBezTo>
                    <a:pt x="91801" y="90180"/>
                    <a:pt x="135217" y="46620"/>
                    <a:pt x="189002" y="46620"/>
                  </a:cubicBezTo>
                  <a:cubicBezTo>
                    <a:pt x="242787" y="46620"/>
                    <a:pt x="286203" y="90180"/>
                    <a:pt x="286203" y="144141"/>
                  </a:cubicBezTo>
                  <a:lnTo>
                    <a:pt x="286203" y="216306"/>
                  </a:lnTo>
                  <a:lnTo>
                    <a:pt x="189002" y="209155"/>
                  </a:lnTo>
                  <a:lnTo>
                    <a:pt x="91801" y="216306"/>
                  </a:lnTo>
                  <a:lnTo>
                    <a:pt x="91801" y="144141"/>
                  </a:lnTo>
                  <a:close/>
                  <a:moveTo>
                    <a:pt x="325084" y="218907"/>
                  </a:moveTo>
                  <a:lnTo>
                    <a:pt x="325084" y="144141"/>
                  </a:lnTo>
                  <a:cubicBezTo>
                    <a:pt x="325084" y="68725"/>
                    <a:pt x="264171" y="7585"/>
                    <a:pt x="189002" y="7585"/>
                  </a:cubicBezTo>
                  <a:cubicBezTo>
                    <a:pt x="113833" y="7585"/>
                    <a:pt x="52921" y="68725"/>
                    <a:pt x="52921" y="144141"/>
                  </a:cubicBezTo>
                  <a:lnTo>
                    <a:pt x="52921" y="218907"/>
                  </a:lnTo>
                  <a:lnTo>
                    <a:pt x="7560" y="222157"/>
                  </a:lnTo>
                  <a:lnTo>
                    <a:pt x="7561" y="469210"/>
                  </a:lnTo>
                  <a:lnTo>
                    <a:pt x="189003" y="482212"/>
                  </a:lnTo>
                  <a:lnTo>
                    <a:pt x="370445" y="469210"/>
                  </a:lnTo>
                  <a:lnTo>
                    <a:pt x="370445" y="222158"/>
                  </a:lnTo>
                  <a:lnTo>
                    <a:pt x="325084" y="218907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17" name="Path4617"/>
            <p:cNvSpPr/>
            <p:nvPr/>
          </p:nvSpPr>
          <p:spPr>
            <a:xfrm>
              <a:off x="7883145" y="3580892"/>
              <a:ext cx="654811" cy="656336"/>
            </a:xfrm>
            <a:custGeom>
              <a:avLst/>
              <a:gdLst/>
              <a:ahLst/>
              <a:cxnLst/>
              <a:rect l="l" t="t" r="r" b="b"/>
              <a:pathLst>
                <a:path w="654811" h="656336">
                  <a:moveTo>
                    <a:pt x="12700" y="643636"/>
                  </a:moveTo>
                  <a:lnTo>
                    <a:pt x="642112" y="643636"/>
                  </a:lnTo>
                  <a:lnTo>
                    <a:pt x="642112" y="12700"/>
                  </a:lnTo>
                  <a:lnTo>
                    <a:pt x="12700" y="12700"/>
                  </a:lnTo>
                  <a:lnTo>
                    <a:pt x="12700" y="643636"/>
                  </a:lnTo>
                  <a:close/>
                </a:path>
              </a:pathLst>
            </a:custGeom>
            <a:solidFill>
              <a:srgbClr val="CFD5EA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grpSp>
        <p:nvGrpSpPr>
          <p:cNvPr id="4618" name="Group4618"/>
          <p:cNvGrpSpPr/>
          <p:nvPr/>
        </p:nvGrpSpPr>
        <p:grpSpPr>
          <a:xfrm>
            <a:off x="9776460" y="3360420"/>
            <a:ext cx="1098804" cy="1097280"/>
            <a:chOff x="9776460" y="3360420"/>
            <a:chExt cx="1098804" cy="1097280"/>
          </a:xfrm>
        </p:grpSpPr>
        <p:sp>
          <p:nvSpPr>
            <p:cNvPr id="4619" name="Path4619"/>
            <p:cNvSpPr/>
            <p:nvPr/>
          </p:nvSpPr>
          <p:spPr>
            <a:xfrm>
              <a:off x="9776460" y="3360420"/>
              <a:ext cx="1098804" cy="1097280"/>
            </a:xfrm>
            <a:custGeom>
              <a:avLst/>
              <a:gdLst/>
              <a:ahLst/>
              <a:cxnLst/>
              <a:rect l="l" t="t" r="r" b="b"/>
              <a:pathLst>
                <a:path w="1098804" h="1097280">
                  <a:moveTo>
                    <a:pt x="0" y="548640"/>
                  </a:moveTo>
                  <a:cubicBezTo>
                    <a:pt x="0" y="245618"/>
                    <a:pt x="245999" y="0"/>
                    <a:pt x="549402" y="0"/>
                  </a:cubicBezTo>
                  <a:cubicBezTo>
                    <a:pt x="852805" y="0"/>
                    <a:pt x="1098804" y="245618"/>
                    <a:pt x="1098804" y="548640"/>
                  </a:cubicBezTo>
                  <a:cubicBezTo>
                    <a:pt x="1098804" y="851662"/>
                    <a:pt x="852805" y="1097280"/>
                    <a:pt x="549402" y="1097280"/>
                  </a:cubicBezTo>
                  <a:cubicBezTo>
                    <a:pt x="245999" y="1097280"/>
                    <a:pt x="0" y="851662"/>
                    <a:pt x="0" y="548640"/>
                  </a:cubicBezTo>
                  <a:close/>
                </a:path>
              </a:pathLst>
            </a:custGeom>
            <a:solidFill>
              <a:srgbClr val="CFD5EA">
                <a:alpha val="100000"/>
              </a:srgbClr>
            </a:solidFill>
            <a:ln w="0" cap="sq">
              <a:solidFill>
                <a:srgbClr val="CFD5EA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20" name="Image46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070826" y="3653437"/>
              <a:ext cx="511928" cy="513635"/>
            </a:xfrm>
            <a:prstGeom prst="rect">
              <a:avLst/>
            </a:prstGeom>
            <a:noFill/>
          </p:spPr>
        </p:pic>
        <p:sp>
          <p:nvSpPr>
            <p:cNvPr id="4621" name="Path4621"/>
            <p:cNvSpPr/>
            <p:nvPr/>
          </p:nvSpPr>
          <p:spPr>
            <a:xfrm>
              <a:off x="10063266" y="3665355"/>
              <a:ext cx="507608" cy="509302"/>
            </a:xfrm>
            <a:custGeom>
              <a:avLst/>
              <a:gdLst/>
              <a:ahLst/>
              <a:cxnLst/>
              <a:rect l="l" t="t" r="r" b="b"/>
              <a:pathLst>
                <a:path w="507608" h="509302">
                  <a:moveTo>
                    <a:pt x="466350" y="142841"/>
                  </a:moveTo>
                  <a:lnTo>
                    <a:pt x="457926" y="151943"/>
                  </a:lnTo>
                  <a:lnTo>
                    <a:pt x="445614" y="150643"/>
                  </a:lnTo>
                  <a:lnTo>
                    <a:pt x="432005" y="148692"/>
                  </a:lnTo>
                  <a:cubicBezTo>
                    <a:pt x="450150" y="179899"/>
                    <a:pt x="461166" y="215657"/>
                    <a:pt x="461166" y="254665"/>
                  </a:cubicBezTo>
                  <a:cubicBezTo>
                    <a:pt x="461166" y="369089"/>
                    <a:pt x="367853" y="462709"/>
                    <a:pt x="253804" y="462709"/>
                  </a:cubicBezTo>
                  <a:cubicBezTo>
                    <a:pt x="139754" y="462709"/>
                    <a:pt x="46441" y="369089"/>
                    <a:pt x="46441" y="254665"/>
                  </a:cubicBezTo>
                  <a:cubicBezTo>
                    <a:pt x="46441" y="140241"/>
                    <a:pt x="139753" y="46621"/>
                    <a:pt x="253803" y="46621"/>
                  </a:cubicBezTo>
                  <a:cubicBezTo>
                    <a:pt x="292036" y="46621"/>
                    <a:pt x="328324" y="57023"/>
                    <a:pt x="359428" y="75877"/>
                  </a:cubicBezTo>
                  <a:lnTo>
                    <a:pt x="358132" y="62874"/>
                  </a:lnTo>
                  <a:lnTo>
                    <a:pt x="356188" y="49871"/>
                  </a:lnTo>
                  <a:lnTo>
                    <a:pt x="365261" y="40770"/>
                  </a:lnTo>
                  <a:lnTo>
                    <a:pt x="369797" y="36219"/>
                  </a:lnTo>
                  <a:cubicBezTo>
                    <a:pt x="334804" y="18015"/>
                    <a:pt x="295924" y="7586"/>
                    <a:pt x="253803" y="7586"/>
                  </a:cubicBezTo>
                  <a:cubicBezTo>
                    <a:pt x="117722" y="7586"/>
                    <a:pt x="7560" y="118136"/>
                    <a:pt x="7561" y="254665"/>
                  </a:cubicBezTo>
                  <a:cubicBezTo>
                    <a:pt x="7561" y="391194"/>
                    <a:pt x="117722" y="501717"/>
                    <a:pt x="253804" y="501717"/>
                  </a:cubicBezTo>
                  <a:cubicBezTo>
                    <a:pt x="389886" y="501717"/>
                    <a:pt x="500047" y="391194"/>
                    <a:pt x="500046" y="254665"/>
                  </a:cubicBezTo>
                  <a:cubicBezTo>
                    <a:pt x="500046" y="212406"/>
                    <a:pt x="489679" y="173398"/>
                    <a:pt x="470886" y="138940"/>
                  </a:cubicBezTo>
                  <a:lnTo>
                    <a:pt x="466350" y="142841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22" name="Image46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61548" y="3763987"/>
              <a:ext cx="311044" cy="312066"/>
            </a:xfrm>
            <a:prstGeom prst="rect">
              <a:avLst/>
            </a:prstGeom>
            <a:noFill/>
          </p:spPr>
        </p:pic>
        <p:sp>
          <p:nvSpPr>
            <p:cNvPr id="4623" name="Path4623"/>
            <p:cNvSpPr/>
            <p:nvPr/>
          </p:nvSpPr>
          <p:spPr>
            <a:xfrm>
              <a:off x="10153988" y="3756402"/>
              <a:ext cx="326164" cy="327236"/>
            </a:xfrm>
            <a:custGeom>
              <a:avLst/>
              <a:gdLst/>
              <a:ahLst/>
              <a:cxnLst/>
              <a:rect l="l" t="t" r="r" b="b"/>
              <a:pathLst>
                <a:path w="326164" h="327236">
                  <a:moveTo>
                    <a:pt x="271299" y="119409"/>
                  </a:moveTo>
                  <a:cubicBezTo>
                    <a:pt x="277131" y="133062"/>
                    <a:pt x="279723" y="148015"/>
                    <a:pt x="279723" y="163618"/>
                  </a:cubicBezTo>
                  <a:cubicBezTo>
                    <a:pt x="279723" y="227982"/>
                    <a:pt x="227235" y="280643"/>
                    <a:pt x="163082" y="280643"/>
                  </a:cubicBezTo>
                  <a:cubicBezTo>
                    <a:pt x="98929" y="280643"/>
                    <a:pt x="46441" y="227982"/>
                    <a:pt x="46441" y="163618"/>
                  </a:cubicBezTo>
                  <a:cubicBezTo>
                    <a:pt x="46441" y="99255"/>
                    <a:pt x="98929" y="46594"/>
                    <a:pt x="163082" y="46594"/>
                  </a:cubicBezTo>
                  <a:cubicBezTo>
                    <a:pt x="178634" y="46594"/>
                    <a:pt x="193538" y="49844"/>
                    <a:pt x="207146" y="55045"/>
                  </a:cubicBezTo>
                  <a:lnTo>
                    <a:pt x="236307" y="25789"/>
                  </a:lnTo>
                  <a:cubicBezTo>
                    <a:pt x="214275" y="14087"/>
                    <a:pt x="189650" y="7586"/>
                    <a:pt x="163082" y="7586"/>
                  </a:cubicBezTo>
                  <a:cubicBezTo>
                    <a:pt x="77545" y="7586"/>
                    <a:pt x="7560" y="77800"/>
                    <a:pt x="7560" y="163618"/>
                  </a:cubicBezTo>
                  <a:cubicBezTo>
                    <a:pt x="7560" y="249437"/>
                    <a:pt x="77545" y="319651"/>
                    <a:pt x="163082" y="319651"/>
                  </a:cubicBezTo>
                  <a:cubicBezTo>
                    <a:pt x="248619" y="319651"/>
                    <a:pt x="318604" y="249437"/>
                    <a:pt x="318604" y="163618"/>
                  </a:cubicBezTo>
                  <a:cubicBezTo>
                    <a:pt x="318604" y="136963"/>
                    <a:pt x="312124" y="112257"/>
                    <a:pt x="300459" y="90153"/>
                  </a:cubicBezTo>
                  <a:lnTo>
                    <a:pt x="271299" y="119409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7573" cap="sq">
              <a:solidFill>
                <a:srgbClr val="4472C4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4624" name="Path4624"/>
            <p:cNvSpPr/>
            <p:nvPr/>
          </p:nvSpPr>
          <p:spPr>
            <a:xfrm>
              <a:off x="9998456" y="3580892"/>
              <a:ext cx="654812" cy="656336"/>
            </a:xfrm>
            <a:custGeom>
              <a:avLst/>
              <a:gdLst/>
              <a:ahLst/>
              <a:cxnLst/>
              <a:rect l="l" t="t" r="r" b="b"/>
              <a:pathLst>
                <a:path w="654812" h="656336">
                  <a:moveTo>
                    <a:pt x="12700" y="643636"/>
                  </a:moveTo>
                  <a:lnTo>
                    <a:pt x="642112" y="643636"/>
                  </a:lnTo>
                  <a:lnTo>
                    <a:pt x="642112" y="12700"/>
                  </a:lnTo>
                  <a:lnTo>
                    <a:pt x="12700" y="12700"/>
                  </a:lnTo>
                  <a:lnTo>
                    <a:pt x="12700" y="643636"/>
                  </a:lnTo>
                  <a:close/>
                </a:path>
              </a:pathLst>
            </a:custGeom>
            <a:solidFill>
              <a:srgbClr val="CFD5EA">
                <a:alpha val="0"/>
              </a:srgbClr>
            </a:solidFill>
            <a:ln w="12700" cap="sq">
              <a:solidFill>
                <a:srgbClr val="FFFFFF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625" name="Text Box4625"/>
          <p:cNvSpPr txBox="1"/>
          <p:nvPr/>
        </p:nvSpPr>
        <p:spPr>
          <a:xfrm>
            <a:off x="3570986" y="1475131"/>
            <a:ext cx="5095248" cy="5077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998"/>
              </a:lnSpc>
            </a:pPr>
            <a:r>
              <a:rPr lang="en-US" altLang="zh-CN" sz="4000" b="1" spc="-1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Operational</a:t>
            </a:r>
            <a:r>
              <a:rPr lang="en-US" altLang="zh-CN" sz="4000" b="1" spc="-58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lang="en-US" altLang="zh-CN" sz="4000" b="1" spc="-14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Performance</a:t>
            </a:r>
            <a:endParaRPr lang="en-US" altLang="zh-CN" sz="400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626" name="Text Box4626"/>
          <p:cNvSpPr txBox="1"/>
          <p:nvPr/>
        </p:nvSpPr>
        <p:spPr>
          <a:xfrm>
            <a:off x="3682000" y="3593592"/>
            <a:ext cx="637929" cy="6309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</p:txBody>
      </p:sp>
      <p:graphicFrame>
        <p:nvGraphicFramePr>
          <p:cNvPr id="4627" name="Table4627"/>
          <p:cNvGraphicFramePr>
            <a:graphicFrameLocks noGrp="1"/>
          </p:cNvGraphicFramePr>
          <p:nvPr/>
        </p:nvGraphicFramePr>
        <p:xfrm>
          <a:off x="3682000" y="3593592"/>
          <a:ext cx="599828" cy="6309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4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643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1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472C4">
                          <a:alpha val="100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4472C4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472C4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2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4472C4">
                          <a:alpha val="100000"/>
                        </a:srgbClr>
                      </a:solidFill>
                      <a:prstDash val="solid"/>
                    </a:lnR>
                    <a:lnT w="3175">
                      <a:solidFill>
                        <a:srgbClr val="4472C4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 marL="0" marR="0" marT="0" marB="0">
                    <a:lnL w="3175">
                      <a:solidFill>
                        <a:srgbClr val="4472C4">
                          <a:alpha val="100000"/>
                        </a:srgbClr>
                      </a:solidFill>
                      <a:prstDash val="solid"/>
                    </a:lnL>
                    <a:lnR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175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23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28" name="Text Box4628"/>
          <p:cNvSpPr txBox="1"/>
          <p:nvPr/>
        </p:nvSpPr>
        <p:spPr>
          <a:xfrm>
            <a:off x="1066800" y="4839335"/>
            <a:ext cx="1634871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0"/>
              </a:lnSpc>
            </a:pPr>
            <a:r>
              <a:rPr lang="en-US" altLang="zh-CN" sz="15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REDUCED</a:t>
            </a:r>
            <a:r>
              <a:rPr lang="en-US" altLang="zh-CN" sz="15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NETWORK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29" name="Text Box4629"/>
          <p:cNvSpPr txBox="1"/>
          <p:nvPr/>
        </p:nvSpPr>
        <p:spPr>
          <a:xfrm>
            <a:off x="1345692" y="5072279"/>
            <a:ext cx="1076841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2"/>
              </a:lnSpc>
            </a:pPr>
            <a:r>
              <a:rPr lang="en-US" altLang="zh-CN" sz="15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CONGESTION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30" name="Text Box4630"/>
          <p:cNvSpPr txBox="1"/>
          <p:nvPr/>
        </p:nvSpPr>
        <p:spPr>
          <a:xfrm>
            <a:off x="3256788" y="4839335"/>
            <a:ext cx="1484567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0"/>
              </a:lnSpc>
            </a:pPr>
            <a:r>
              <a:rPr lang="en-US" altLang="zh-CN" sz="15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EFFICIENT</a:t>
            </a:r>
            <a:r>
              <a:rPr lang="en-US" altLang="zh-CN" sz="1500" spc="-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TRAFFIC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31" name="Text Box4631"/>
          <p:cNvSpPr txBox="1"/>
          <p:nvPr/>
        </p:nvSpPr>
        <p:spPr>
          <a:xfrm>
            <a:off x="3752088" y="5072279"/>
            <a:ext cx="495841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2"/>
              </a:lnSpc>
            </a:pPr>
            <a:r>
              <a:rPr lang="en-US" altLang="zh-CN" sz="15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FLOW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32" name="Text Box4632"/>
          <p:cNvSpPr txBox="1"/>
          <p:nvPr/>
        </p:nvSpPr>
        <p:spPr>
          <a:xfrm>
            <a:off x="5234686" y="4839335"/>
            <a:ext cx="1761173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0"/>
              </a:lnSpc>
            </a:pPr>
            <a:r>
              <a:rPr lang="en-US" altLang="zh-CN" sz="15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IMPROVED</a:t>
            </a:r>
            <a:r>
              <a:rPr lang="en-US" altLang="zh-CN" sz="1500" spc="-1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spc="-3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RESOURCE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33" name="Text Box4633"/>
          <p:cNvSpPr txBox="1"/>
          <p:nvPr/>
        </p:nvSpPr>
        <p:spPr>
          <a:xfrm>
            <a:off x="5605272" y="5072279"/>
            <a:ext cx="1018455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2"/>
              </a:lnSpc>
            </a:pPr>
            <a:r>
              <a:rPr lang="en-US" altLang="zh-CN" sz="1500" spc="-1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ALLOCATION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34" name="Text Box4634"/>
          <p:cNvSpPr txBox="1"/>
          <p:nvPr/>
        </p:nvSpPr>
        <p:spPr>
          <a:xfrm>
            <a:off x="7378954" y="4839335"/>
            <a:ext cx="3388806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0"/>
              </a:lnSpc>
            </a:pPr>
            <a:r>
              <a:rPr lang="en-US" altLang="zh-CN" sz="1500" spc="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ENHANCED</a:t>
            </a:r>
            <a:r>
              <a:rPr lang="en-US" altLang="zh-CN" sz="15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SECURITY</a:t>
            </a:r>
            <a:r>
              <a:rPr lang="en-US" altLang="zh-CN" sz="1500" spc="660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TARGETED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35" name="Text Box4635"/>
          <p:cNvSpPr txBox="1"/>
          <p:nvPr/>
        </p:nvSpPr>
        <p:spPr>
          <a:xfrm>
            <a:off x="9596374" y="5072279"/>
            <a:ext cx="1499092" cy="1908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2"/>
              </a:lnSpc>
            </a:pPr>
            <a:r>
              <a:rPr lang="en-US" altLang="zh-CN" sz="15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MONITORING</a:t>
            </a:r>
            <a:r>
              <a:rPr lang="en-US" altLang="zh-CN" sz="1500" spc="-28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500" spc="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AND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  <p:sp>
        <p:nvSpPr>
          <p:cNvPr id="4636" name="Text Box4636"/>
          <p:cNvSpPr txBox="1"/>
          <p:nvPr/>
        </p:nvSpPr>
        <p:spPr>
          <a:xfrm>
            <a:off x="9732010" y="5304536"/>
            <a:ext cx="1227964" cy="1905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500"/>
              </a:lnSpc>
            </a:pPr>
            <a:r>
              <a:rPr lang="en-US" altLang="zh-CN" sz="1500" spc="-1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MANAGEMENT</a:t>
            </a:r>
            <a:endParaRPr lang="en-US" altLang="zh-CN" sz="15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178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7" name="Image46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638" name="Text Box4638"/>
          <p:cNvSpPr txBox="1"/>
          <p:nvPr/>
        </p:nvSpPr>
        <p:spPr>
          <a:xfrm>
            <a:off x="400812" y="499872"/>
            <a:ext cx="4184904" cy="2671572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1246"/>
              </a:lnSpc>
            </a:pPr>
            <a:endParaRPr/>
          </a:p>
          <a:p>
            <a:pPr marL="381000" marR="180509" indent="-201168" algn="l" rtl="0">
              <a:lnSpc>
                <a:spcPts val="2640"/>
              </a:lnSpc>
            </a:pP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Consider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scenario</a:t>
            </a:r>
            <a:r>
              <a:rPr lang="en-US" altLang="zh-CN" sz="24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24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malware</a:t>
            </a:r>
            <a:r>
              <a:rPr lang="en-US" altLang="zh-CN" sz="24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outbreak</a:t>
            </a:r>
            <a:r>
              <a:rPr lang="en-US" altLang="zh-CN" sz="24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occurs</a:t>
            </a:r>
            <a:r>
              <a:rPr lang="en-US" altLang="zh-CN" sz="24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–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399288" algn="l" rtl="0">
              <a:lnSpc>
                <a:spcPts val="2400"/>
              </a:lnSpc>
              <a:spcBef>
                <a:spcPts val="481"/>
              </a:spcBef>
            </a:pPr>
            <a:r>
              <a:rPr lang="en-US" altLang="zh-CN" sz="2400" b="1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without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segmentation,</a:t>
            </a:r>
            <a:r>
              <a:rPr lang="en-US" altLang="zh-CN" sz="2400" b="1" spc="1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207264" algn="l" rtl="0">
              <a:lnSpc>
                <a:spcPts val="2400"/>
              </a:lnSpc>
              <a:spcBef>
                <a:spcPts val="480"/>
              </a:spcBef>
            </a:pPr>
            <a:r>
              <a:rPr lang="en-US" altLang="zh-CN" sz="24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malware</a:t>
            </a:r>
            <a:r>
              <a:rPr lang="en-US" altLang="zh-CN" sz="24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4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propagate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freely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434340" algn="l" rtl="0">
              <a:lnSpc>
                <a:spcPts val="2400"/>
              </a:lnSpc>
              <a:spcBef>
                <a:spcPts val="480"/>
              </a:spcBef>
            </a:pP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across</a:t>
            </a:r>
            <a:r>
              <a:rPr lang="en-US" altLang="zh-CN" sz="2400" b="1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entire</a:t>
            </a:r>
            <a:r>
              <a:rPr lang="en-US" altLang="zh-CN" sz="24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network,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268224" algn="l" rtl="0">
              <a:lnSpc>
                <a:spcPts val="2402"/>
              </a:lnSpc>
              <a:spcBef>
                <a:spcPts val="478"/>
              </a:spcBef>
            </a:pP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causing</a:t>
            </a:r>
            <a:r>
              <a:rPr lang="en-US" altLang="zh-CN" sz="2400" b="1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widespread</a:t>
            </a:r>
            <a:r>
              <a:rPr lang="en-US" altLang="zh-CN" sz="2400" b="1" spc="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damage.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639" name="Text Box4639"/>
          <p:cNvSpPr txBox="1"/>
          <p:nvPr/>
        </p:nvSpPr>
        <p:spPr>
          <a:xfrm>
            <a:off x="6871716" y="3585972"/>
            <a:ext cx="5201412" cy="3000756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744"/>
              </a:lnSpc>
            </a:pPr>
            <a:endParaRPr/>
          </a:p>
          <a:p>
            <a:pPr marL="181992" marR="181136" indent="397764" algn="l" rtl="0">
              <a:lnSpc>
                <a:spcPts val="2640"/>
              </a:lnSpc>
            </a:pPr>
            <a:r>
              <a:rPr lang="en-US" altLang="zh-CN" sz="2400" b="1" spc="-2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However,</a:t>
            </a:r>
            <a:r>
              <a:rPr lang="en-US" altLang="zh-CN" sz="24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segmentation</a:t>
            </a:r>
            <a:r>
              <a:rPr lang="en-US" altLang="zh-CN" sz="2400" b="1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r>
              <a:rPr lang="en-US" altLang="zh-CN" sz="2400" b="1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implemented,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malware's</a:t>
            </a:r>
            <a:r>
              <a:rPr lang="en-US" altLang="zh-CN" sz="2400" b="1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impact</a:t>
            </a:r>
            <a:r>
              <a:rPr lang="en-US" altLang="zh-CN" sz="2400" b="1" spc="-2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is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497459" algn="l" rtl="0">
              <a:lnSpc>
                <a:spcPts val="2400"/>
              </a:lnSpc>
              <a:spcBef>
                <a:spcPts val="481"/>
              </a:spcBef>
            </a:pPr>
            <a:r>
              <a:rPr lang="en-US" altLang="zh-CN" sz="24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confined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</a:t>
            </a:r>
            <a:r>
              <a:rPr lang="en-US" altLang="zh-CN" sz="24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where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it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422783" marR="195114" indent="-225552" algn="l" rtl="0">
              <a:lnSpc>
                <a:spcPts val="2881"/>
              </a:lnSpc>
            </a:pP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originated.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containment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prevents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attack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from</a:t>
            </a:r>
            <a:r>
              <a:rPr lang="en-US" altLang="zh-CN" sz="24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spreading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other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sections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network,</a:t>
            </a:r>
            <a:r>
              <a:rPr lang="en-US" altLang="zh-CN" sz="2400" b="1" spc="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limiting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potential</a:t>
            </a:r>
            <a:r>
              <a:rPr lang="en-US" altLang="zh-CN" sz="2400" b="1" spc="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damage</a:t>
            </a:r>
            <a:r>
              <a:rPr lang="en-US" altLang="zh-CN" sz="2400" b="1" spc="-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b="1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reducing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endParaRPr lang="en-US" altLang="zh-CN" sz="2400">
              <a:latin typeface="Calibri"/>
              <a:ea typeface="Calibri"/>
              <a:cs typeface="Calibri"/>
            </a:endParaRPr>
          </a:p>
          <a:p>
            <a:pPr marL="1320419" algn="l" rtl="0">
              <a:lnSpc>
                <a:spcPts val="2400"/>
              </a:lnSpc>
              <a:spcBef>
                <a:spcPts val="480"/>
              </a:spcBef>
            </a:pP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scope</a:t>
            </a:r>
            <a:r>
              <a:rPr lang="en-US" altLang="zh-CN" sz="2400" b="1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b="1" spc="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b="1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breach.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0" name="Path4640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/>
          <a:ln>
            <a:solidFill/>
            <a:prstDash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  <p:grpSp>
        <p:nvGrpSpPr>
          <p:cNvPr id="4641" name="Group4641"/>
          <p:cNvGrpSpPr/>
          <p:nvPr/>
        </p:nvGrpSpPr>
        <p:grpSpPr>
          <a:xfrm>
            <a:off x="611124" y="1239012"/>
            <a:ext cx="11457432" cy="4105656"/>
            <a:chOff x="611124" y="1239012"/>
            <a:chExt cx="11457432" cy="4105656"/>
          </a:xfrm>
        </p:grpSpPr>
        <p:pic>
          <p:nvPicPr>
            <p:cNvPr id="4642" name="Image46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8293" y="1283208"/>
              <a:ext cx="5160263" cy="4011168"/>
            </a:xfrm>
            <a:prstGeom prst="rect">
              <a:avLst/>
            </a:prstGeom>
            <a:noFill/>
          </p:spPr>
        </p:pic>
        <p:sp>
          <p:nvSpPr>
            <p:cNvPr id="4643" name="Path4643"/>
            <p:cNvSpPr/>
            <p:nvPr/>
          </p:nvSpPr>
          <p:spPr>
            <a:xfrm>
              <a:off x="7138543" y="1513459"/>
              <a:ext cx="4486275" cy="3381375"/>
            </a:xfrm>
            <a:custGeom>
              <a:avLst/>
              <a:gdLst/>
              <a:ahLst/>
              <a:cxnLst/>
              <a:rect l="l" t="t" r="r" b="b"/>
              <a:pathLst>
                <a:path w="4486275" h="3381375">
                  <a:moveTo>
                    <a:pt x="22225" y="3359150"/>
                  </a:moveTo>
                  <a:lnTo>
                    <a:pt x="4464050" y="3359150"/>
                  </a:lnTo>
                  <a:lnTo>
                    <a:pt x="4464050" y="22225"/>
                  </a:lnTo>
                  <a:lnTo>
                    <a:pt x="22225" y="22225"/>
                  </a:lnTo>
                  <a:lnTo>
                    <a:pt x="22225" y="33591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225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pic>
          <p:nvPicPr>
            <p:cNvPr id="4644" name="Image46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124" y="1239012"/>
              <a:ext cx="6417564" cy="4105656"/>
            </a:xfrm>
            <a:prstGeom prst="rect">
              <a:avLst/>
            </a:prstGeom>
            <a:noFill/>
          </p:spPr>
        </p:pic>
        <p:sp>
          <p:nvSpPr>
            <p:cNvPr id="4645" name="Path4645"/>
            <p:cNvSpPr/>
            <p:nvPr/>
          </p:nvSpPr>
          <p:spPr>
            <a:xfrm>
              <a:off x="841438" y="1469263"/>
              <a:ext cx="5694807" cy="3471291"/>
            </a:xfrm>
            <a:custGeom>
              <a:avLst/>
              <a:gdLst/>
              <a:ahLst/>
              <a:cxnLst/>
              <a:rect l="l" t="t" r="r" b="b"/>
              <a:pathLst>
                <a:path w="5694807" h="3471291">
                  <a:moveTo>
                    <a:pt x="22225" y="3449066"/>
                  </a:moveTo>
                  <a:lnTo>
                    <a:pt x="5672582" y="3449066"/>
                  </a:lnTo>
                  <a:lnTo>
                    <a:pt x="5672582" y="22225"/>
                  </a:lnTo>
                  <a:lnTo>
                    <a:pt x="22225" y="22225"/>
                  </a:lnTo>
                  <a:lnTo>
                    <a:pt x="22225" y="34490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225" cap="sq">
              <a:solidFill>
                <a:srgbClr val="00000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646" name="Text Box4646"/>
          <p:cNvSpPr txBox="1"/>
          <p:nvPr/>
        </p:nvSpPr>
        <p:spPr>
          <a:xfrm>
            <a:off x="463906" y="271145"/>
            <a:ext cx="7426559" cy="55930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4404"/>
              </a:lnSpc>
            </a:pPr>
            <a:r>
              <a:rPr lang="en-US" altLang="zh-CN" sz="44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Safeguarding</a:t>
            </a:r>
            <a:r>
              <a:rPr lang="en-US" altLang="zh-CN" sz="4400" spc="-19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Vulnerable</a:t>
            </a:r>
            <a:r>
              <a:rPr lang="en-US" altLang="zh-CN" sz="440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4400" spc="-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Devices</a:t>
            </a:r>
            <a:endParaRPr lang="en-US" altLang="zh-CN" sz="4400">
              <a:latin typeface="Calibri"/>
              <a:ea typeface="Calibri"/>
              <a:cs typeface="Calibri"/>
            </a:endParaRPr>
          </a:p>
        </p:txBody>
      </p:sp>
      <p:sp>
        <p:nvSpPr>
          <p:cNvPr id="4647" name="Text Box4647"/>
          <p:cNvSpPr txBox="1"/>
          <p:nvPr/>
        </p:nvSpPr>
        <p:spPr>
          <a:xfrm>
            <a:off x="1600835" y="5426126"/>
            <a:ext cx="9004767" cy="38496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31"/>
              </a:lnSpc>
            </a:pPr>
            <a:r>
              <a:rPr lang="en-US" altLang="zh-CN" sz="2800" spc="-1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Safety</a:t>
            </a:r>
            <a:r>
              <a:rPr lang="en-US" altLang="zh-CN" sz="2800" spc="-12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Instrumented</a:t>
            </a:r>
            <a:r>
              <a:rPr lang="en-US" altLang="zh-CN" sz="2800" spc="44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800" spc="19596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Infusion</a:t>
            </a:r>
            <a:r>
              <a:rPr lang="en-US" altLang="zh-CN" sz="2800" spc="2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800" spc="-7" dirty="0">
                <a:solidFill>
                  <a:srgbClr val="374151"/>
                </a:solidFill>
                <a:latin typeface="Calibri"/>
                <a:ea typeface="Calibri"/>
                <a:cs typeface="Calibri"/>
              </a:rPr>
              <a:t>Pumps</a:t>
            </a:r>
            <a:endParaRPr lang="en-US" altLang="zh-CN" sz="2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" name="Image46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649" name="Text Box4649"/>
          <p:cNvSpPr txBox="1"/>
          <p:nvPr/>
        </p:nvSpPr>
        <p:spPr>
          <a:xfrm>
            <a:off x="447142" y="701446"/>
            <a:ext cx="3976393" cy="30510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By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implementing</a:t>
            </a:r>
            <a:r>
              <a:rPr lang="en-US" altLang="zh-CN" sz="2400" spc="-3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segmentation,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650" name="Text Box4650"/>
          <p:cNvSpPr txBox="1"/>
          <p:nvPr/>
        </p:nvSpPr>
        <p:spPr>
          <a:xfrm>
            <a:off x="447142" y="1067689"/>
            <a:ext cx="3394862" cy="30480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0"/>
              </a:lnSpc>
            </a:pP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organization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can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create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651" name="Text Box4651"/>
          <p:cNvSpPr txBox="1"/>
          <p:nvPr/>
        </p:nvSpPr>
        <p:spPr>
          <a:xfrm>
            <a:off x="447142" y="1433449"/>
            <a:ext cx="4039210" cy="213398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800"/>
              </a:lnSpc>
            </a:pP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distinct</a:t>
            </a:r>
            <a:r>
              <a:rPr lang="en-US" altLang="zh-CN" sz="24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segments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for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handle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payments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and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those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that</a:t>
            </a:r>
            <a:r>
              <a:rPr lang="en-US" altLang="zh-CN" sz="2400" spc="-16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do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not.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This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division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effectively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limits</a:t>
            </a:r>
            <a:r>
              <a:rPr lang="en-US" altLang="zh-CN" sz="2400" spc="-25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scope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en-US" altLang="zh-CN" sz="2400" spc="54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compliance</a:t>
            </a:r>
            <a:r>
              <a:rPr lang="en-US" altLang="zh-CN" sz="2400" spc="-18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efforts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</a:t>
            </a:r>
            <a:r>
              <a:rPr lang="en-US" altLang="zh-CN" sz="2400" spc="-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only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those</a:t>
            </a:r>
            <a:r>
              <a:rPr lang="en-US" altLang="zh-CN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7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systems</a:t>
            </a:r>
            <a:r>
              <a:rPr lang="en-US" altLang="zh-CN" sz="2400" spc="-1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directly</a:t>
            </a:r>
            <a:r>
              <a:rPr lang="en-US" altLang="zh-CN" sz="2400" spc="-2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1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en-US" altLang="zh-CN" sz="2400" spc="22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  <p:sp>
        <p:nvSpPr>
          <p:cNvPr id="4652" name="Text Box4652"/>
          <p:cNvSpPr txBox="1"/>
          <p:nvPr/>
        </p:nvSpPr>
        <p:spPr>
          <a:xfrm>
            <a:off x="447142" y="3628162"/>
            <a:ext cx="2590911" cy="305104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402"/>
              </a:lnSpc>
            </a:pPr>
            <a:r>
              <a:rPr lang="en-US" altLang="zh-CN" sz="2400" spc="-9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payment</a:t>
            </a:r>
            <a:r>
              <a:rPr lang="en-US" altLang="zh-CN" sz="2400" spc="-14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2400" spc="-3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processing.</a:t>
            </a:r>
            <a:endParaRPr lang="en-US" altLang="zh-CN" sz="24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3" name="Image46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4" name="Image46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655" name="Path4655"/>
          <p:cNvSpPr/>
          <p:nvPr/>
        </p:nvSpPr>
        <p:spPr>
          <a:xfrm>
            <a:off x="-37338" y="3963162"/>
            <a:ext cx="12268200" cy="1650492"/>
          </a:xfrm>
          <a:custGeom>
            <a:avLst/>
            <a:gdLst/>
            <a:ahLst/>
            <a:cxnLst/>
            <a:rect l="l" t="t" r="r" b="b"/>
            <a:pathLst>
              <a:path w="12268200" h="1650492">
                <a:moveTo>
                  <a:pt x="38100" y="1612392"/>
                </a:moveTo>
                <a:lnTo>
                  <a:pt x="12230100" y="1612392"/>
                </a:lnTo>
                <a:lnTo>
                  <a:pt x="12230100" y="38100"/>
                </a:lnTo>
                <a:lnTo>
                  <a:pt x="38100" y="38100"/>
                </a:lnTo>
                <a:lnTo>
                  <a:pt x="38100" y="161239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6" name="Image46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4657" name="Path4657"/>
          <p:cNvSpPr/>
          <p:nvPr/>
        </p:nvSpPr>
        <p:spPr>
          <a:xfrm>
            <a:off x="5029962" y="3708654"/>
            <a:ext cx="1421892" cy="623316"/>
          </a:xfrm>
          <a:custGeom>
            <a:avLst/>
            <a:gdLst/>
            <a:ahLst/>
            <a:cxnLst/>
            <a:rect l="l" t="t" r="r" b="b"/>
            <a:pathLst>
              <a:path w="1421892" h="623316">
                <a:moveTo>
                  <a:pt x="38100" y="585216"/>
                </a:moveTo>
                <a:lnTo>
                  <a:pt x="1383792" y="585216"/>
                </a:lnTo>
                <a:lnTo>
                  <a:pt x="1383792" y="38100"/>
                </a:lnTo>
                <a:lnTo>
                  <a:pt x="38100" y="38100"/>
                </a:lnTo>
                <a:lnTo>
                  <a:pt x="38100" y="5852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0480" cap="sq">
            <a:solidFill>
              <a:srgbClr val="FF0000"/>
            </a:solidFill>
            <a:prstDash val="solid"/>
          </a:ln>
        </p:spPr>
        <p:txBody>
          <a:bodyPr rtlCol="0" anchor="ctr"/>
          <a:lstStyle/>
          <a:p>
            <a:pPr algn="ctr"/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294</Words>
  <Application>Microsoft Office PowerPoint</Application>
  <PresentationFormat>Widescreen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Alireza Nk</cp:lastModifiedBy>
  <cp:revision>24</cp:revision>
  <dcterms:created xsi:type="dcterms:W3CDTF">2017-10-23T09:06:44Z</dcterms:created>
  <dcterms:modified xsi:type="dcterms:W3CDTF">2026-02-12T10:19:34Z</dcterms:modified>
</cp:coreProperties>
</file>