
<file path=[Content_Types].xml><?xml version="1.0" encoding="utf-8"?>
<Types xmlns="http://schemas.openxmlformats.org/package/2006/content-types">
  <Default Extension="jpg" ContentType="application/octet-stream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69029" autoAdjust="0"/>
  </p:normalViewPr>
  <p:slideViewPr>
    <p:cSldViewPr>
      <p:cViewPr varScale="1">
        <p:scale>
          <a:sx n="61" d="100"/>
          <a:sy n="61" d="100"/>
        </p:scale>
        <p:origin x="1233" y="2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25916-5037-44DF-A18D-EFFA7B988474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8C56E-CAD8-46C4-AA1B-500008703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401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8C56E-CAD8-46C4-AA1B-500008703AF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43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8C56E-CAD8-46C4-AA1B-500008703AF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430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8C56E-CAD8-46C4-AA1B-500008703A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707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8C56E-CAD8-46C4-AA1B-500008703A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167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8C56E-CAD8-46C4-AA1B-500008703AF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729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8C56E-CAD8-46C4-AA1B-500008703AF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043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8C56E-CAD8-46C4-AA1B-500008703AF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25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8C56E-CAD8-46C4-AA1B-500008703AF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22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8C56E-CAD8-46C4-AA1B-500008703AF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569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6" name="Image41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</p:spPr>
      </p:pic>
      <p:grpSp>
        <p:nvGrpSpPr>
          <p:cNvPr id="4137" name="Group4137"/>
          <p:cNvGrpSpPr/>
          <p:nvPr/>
        </p:nvGrpSpPr>
        <p:grpSpPr>
          <a:xfrm>
            <a:off x="3953129" y="4327509"/>
            <a:ext cx="4287266" cy="90608"/>
            <a:chOff x="3953129" y="4327509"/>
            <a:chExt cx="4287266" cy="90608"/>
          </a:xfrm>
        </p:grpSpPr>
        <p:sp>
          <p:nvSpPr>
            <p:cNvPr id="4138" name="Path4138"/>
            <p:cNvSpPr/>
            <p:nvPr/>
          </p:nvSpPr>
          <p:spPr>
            <a:xfrm>
              <a:off x="3975354" y="4356251"/>
              <a:ext cx="4242816" cy="48437"/>
            </a:xfrm>
            <a:custGeom>
              <a:avLst/>
              <a:gdLst/>
              <a:ahLst/>
              <a:cxnLst/>
              <a:rect l="l" t="t" r="r" b="b"/>
              <a:pathLst>
                <a:path w="4242816" h="48437">
                  <a:moveTo>
                    <a:pt x="0" y="13819"/>
                  </a:moveTo>
                  <a:cubicBezTo>
                    <a:pt x="143637" y="30456"/>
                    <a:pt x="266573" y="28678"/>
                    <a:pt x="521208" y="13819"/>
                  </a:cubicBezTo>
                  <a:cubicBezTo>
                    <a:pt x="775843" y="-1040"/>
                    <a:pt x="814324" y="-3580"/>
                    <a:pt x="1000125" y="13819"/>
                  </a:cubicBezTo>
                  <a:cubicBezTo>
                    <a:pt x="1185799" y="31218"/>
                    <a:pt x="1352296" y="-9676"/>
                    <a:pt x="1521333" y="13819"/>
                  </a:cubicBezTo>
                  <a:cubicBezTo>
                    <a:pt x="1690497" y="37314"/>
                    <a:pt x="1889125" y="19661"/>
                    <a:pt x="2127504" y="13819"/>
                  </a:cubicBezTo>
                  <a:cubicBezTo>
                    <a:pt x="2365756" y="7977"/>
                    <a:pt x="2620137" y="-14121"/>
                    <a:pt x="2775966" y="13819"/>
                  </a:cubicBezTo>
                  <a:cubicBezTo>
                    <a:pt x="2931922" y="41759"/>
                    <a:pt x="3131058" y="-11200"/>
                    <a:pt x="3466973" y="13819"/>
                  </a:cubicBezTo>
                  <a:cubicBezTo>
                    <a:pt x="3802889" y="38838"/>
                    <a:pt x="4016630" y="16867"/>
                    <a:pt x="4242816" y="13819"/>
                  </a:cubicBezTo>
                  <a:cubicBezTo>
                    <a:pt x="4242308" y="20042"/>
                    <a:pt x="4242690" y="25630"/>
                    <a:pt x="4242816" y="32107"/>
                  </a:cubicBezTo>
                  <a:cubicBezTo>
                    <a:pt x="4017137" y="7977"/>
                    <a:pt x="3833877" y="27154"/>
                    <a:pt x="3594228" y="32107"/>
                  </a:cubicBezTo>
                  <a:cubicBezTo>
                    <a:pt x="3354705" y="37060"/>
                    <a:pt x="3203576" y="16740"/>
                    <a:pt x="2903347" y="32107"/>
                  </a:cubicBezTo>
                  <a:cubicBezTo>
                    <a:pt x="2602993" y="47474"/>
                    <a:pt x="2525776" y="60047"/>
                    <a:pt x="2212340" y="32107"/>
                  </a:cubicBezTo>
                  <a:cubicBezTo>
                    <a:pt x="1898904" y="4167"/>
                    <a:pt x="1965960" y="43537"/>
                    <a:pt x="1733550" y="32107"/>
                  </a:cubicBezTo>
                  <a:cubicBezTo>
                    <a:pt x="1501013" y="20677"/>
                    <a:pt x="1343406" y="26265"/>
                    <a:pt x="1084961" y="32107"/>
                  </a:cubicBezTo>
                  <a:cubicBezTo>
                    <a:pt x="826516" y="37949"/>
                    <a:pt x="778002" y="49379"/>
                    <a:pt x="521208" y="32107"/>
                  </a:cubicBezTo>
                  <a:cubicBezTo>
                    <a:pt x="264541" y="14835"/>
                    <a:pt x="120269" y="18137"/>
                    <a:pt x="0" y="32107"/>
                  </a:cubicBezTo>
                  <a:cubicBezTo>
                    <a:pt x="762" y="24614"/>
                    <a:pt x="-508" y="21947"/>
                    <a:pt x="0" y="13819"/>
                  </a:cubicBezTo>
                  <a:close/>
                </a:path>
              </a:pathLst>
            </a:custGeom>
            <a:solidFill>
              <a:srgbClr val="FFFFFF">
                <a:alpha val="74901"/>
              </a:srgbClr>
            </a:solidFill>
            <a:ln w="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4139" name="Path4139"/>
            <p:cNvSpPr/>
            <p:nvPr/>
          </p:nvSpPr>
          <p:spPr>
            <a:xfrm>
              <a:off x="3953129" y="4327509"/>
              <a:ext cx="4287266" cy="90608"/>
            </a:xfrm>
            <a:custGeom>
              <a:avLst/>
              <a:gdLst/>
              <a:ahLst/>
              <a:cxnLst/>
              <a:rect l="l" t="t" r="r" b="b"/>
              <a:pathLst>
                <a:path w="4287266" h="90608">
                  <a:moveTo>
                    <a:pt x="22225" y="42561"/>
                  </a:moveTo>
                  <a:cubicBezTo>
                    <a:pt x="235585" y="21606"/>
                    <a:pt x="329565" y="24400"/>
                    <a:pt x="501015" y="42561"/>
                  </a:cubicBezTo>
                  <a:cubicBezTo>
                    <a:pt x="672465" y="60722"/>
                    <a:pt x="853186" y="21352"/>
                    <a:pt x="979932" y="42561"/>
                  </a:cubicBezTo>
                  <a:cubicBezTo>
                    <a:pt x="1106551" y="63770"/>
                    <a:pt x="1323721" y="67707"/>
                    <a:pt x="1543558" y="42561"/>
                  </a:cubicBezTo>
                  <a:cubicBezTo>
                    <a:pt x="1763522" y="17415"/>
                    <a:pt x="1992122" y="13478"/>
                    <a:pt x="2234565" y="42561"/>
                  </a:cubicBezTo>
                  <a:cubicBezTo>
                    <a:pt x="2477008" y="71644"/>
                    <a:pt x="2580641" y="37735"/>
                    <a:pt x="2755773" y="42561"/>
                  </a:cubicBezTo>
                  <a:cubicBezTo>
                    <a:pt x="2931033" y="47387"/>
                    <a:pt x="3118866" y="29099"/>
                    <a:pt x="3277108" y="42561"/>
                  </a:cubicBezTo>
                  <a:cubicBezTo>
                    <a:pt x="3435223" y="56023"/>
                    <a:pt x="4001516" y="32401"/>
                    <a:pt x="4265041" y="42561"/>
                  </a:cubicBezTo>
                  <a:cubicBezTo>
                    <a:pt x="4265930" y="51578"/>
                    <a:pt x="4264533" y="51959"/>
                    <a:pt x="4265041" y="60849"/>
                  </a:cubicBezTo>
                  <a:cubicBezTo>
                    <a:pt x="4080256" y="73803"/>
                    <a:pt x="3931920" y="45736"/>
                    <a:pt x="3616453" y="60849"/>
                  </a:cubicBezTo>
                  <a:cubicBezTo>
                    <a:pt x="3301111" y="75962"/>
                    <a:pt x="3341624" y="38624"/>
                    <a:pt x="3095245" y="60849"/>
                  </a:cubicBezTo>
                  <a:cubicBezTo>
                    <a:pt x="2848865" y="83074"/>
                    <a:pt x="2789047" y="44466"/>
                    <a:pt x="2574036" y="60849"/>
                  </a:cubicBezTo>
                  <a:cubicBezTo>
                    <a:pt x="2358898" y="77232"/>
                    <a:pt x="2203704" y="62119"/>
                    <a:pt x="1925447" y="60849"/>
                  </a:cubicBezTo>
                  <a:cubicBezTo>
                    <a:pt x="1647190" y="59579"/>
                    <a:pt x="1579626" y="66691"/>
                    <a:pt x="1234440" y="60849"/>
                  </a:cubicBezTo>
                  <a:cubicBezTo>
                    <a:pt x="889254" y="55007"/>
                    <a:pt x="896493" y="58182"/>
                    <a:pt x="755650" y="60849"/>
                  </a:cubicBezTo>
                  <a:cubicBezTo>
                    <a:pt x="614807" y="63516"/>
                    <a:pt x="205613" y="57293"/>
                    <a:pt x="22225" y="60849"/>
                  </a:cubicBezTo>
                  <a:cubicBezTo>
                    <a:pt x="21971" y="56785"/>
                    <a:pt x="22733" y="48403"/>
                    <a:pt x="22225" y="42561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30480" cap="rnd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</p:grpSp>
      <p:sp>
        <p:nvSpPr>
          <p:cNvPr id="4140" name="Text Box4140"/>
          <p:cNvSpPr txBox="1"/>
          <p:nvPr/>
        </p:nvSpPr>
        <p:spPr>
          <a:xfrm>
            <a:off x="2129917" y="3290850"/>
            <a:ext cx="7970205" cy="83850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6602"/>
              </a:lnSpc>
            </a:pPr>
            <a:r>
              <a:rPr lang="en-US" altLang="zh-CN" sz="6600" spc="1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Cyber</a:t>
            </a:r>
            <a:r>
              <a:rPr lang="en-US" altLang="zh-CN" sz="66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6600" spc="1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Security</a:t>
            </a:r>
            <a:r>
              <a:rPr lang="en-US" altLang="zh-CN" sz="66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6600" spc="-6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In-depth</a:t>
            </a:r>
            <a:endParaRPr lang="en-US" altLang="zh-CN" sz="6600">
              <a:latin typeface="Calibri Light"/>
              <a:ea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1" name="Path4141"/>
          <p:cNvSpPr/>
          <p:nvPr/>
        </p:nvSpPr>
        <p:spPr>
          <a:xfrm>
            <a:off x="0" y="12699"/>
            <a:ext cx="12192000" cy="6832600"/>
          </a:xfrm>
          <a:custGeom>
            <a:avLst/>
            <a:gdLst/>
            <a:ahLst/>
            <a:cxnLst/>
            <a:rect l="l" t="t" r="r" b="b"/>
            <a:pathLst>
              <a:path w="12192000" h="6832600">
                <a:moveTo>
                  <a:pt x="0" y="6832600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6832600"/>
                </a:lnTo>
                <a:lnTo>
                  <a:pt x="0" y="68326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sq">
            <a:solidFill>
              <a:srgbClr val="FFFFFF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grpSp>
        <p:nvGrpSpPr>
          <p:cNvPr id="4142" name="Group4142"/>
          <p:cNvGrpSpPr/>
          <p:nvPr/>
        </p:nvGrpSpPr>
        <p:grpSpPr>
          <a:xfrm>
            <a:off x="592328" y="1363472"/>
            <a:ext cx="2914904" cy="1758188"/>
            <a:chOff x="592328" y="1363472"/>
            <a:chExt cx="2914904" cy="1758188"/>
          </a:xfrm>
        </p:grpSpPr>
        <p:sp>
          <p:nvSpPr>
            <p:cNvPr id="4143" name="Path4143"/>
            <p:cNvSpPr/>
            <p:nvPr/>
          </p:nvSpPr>
          <p:spPr>
            <a:xfrm>
              <a:off x="605028" y="1376172"/>
              <a:ext cx="2889504" cy="1732788"/>
            </a:xfrm>
            <a:custGeom>
              <a:avLst/>
              <a:gdLst/>
              <a:ahLst/>
              <a:cxnLst/>
              <a:rect l="l" t="t" r="r" b="b"/>
              <a:pathLst>
                <a:path w="2889504" h="1732788">
                  <a:moveTo>
                    <a:pt x="0" y="173228"/>
                  </a:moveTo>
                  <a:cubicBezTo>
                    <a:pt x="0" y="77597"/>
                    <a:pt x="77584" y="0"/>
                    <a:pt x="173279" y="0"/>
                  </a:cubicBezTo>
                  <a:lnTo>
                    <a:pt x="2716276" y="0"/>
                  </a:lnTo>
                  <a:cubicBezTo>
                    <a:pt x="2811907" y="0"/>
                    <a:pt x="2889504" y="77597"/>
                    <a:pt x="2889504" y="173228"/>
                  </a:cubicBezTo>
                  <a:lnTo>
                    <a:pt x="2889504" y="1559560"/>
                  </a:lnTo>
                  <a:cubicBezTo>
                    <a:pt x="2889504" y="1655191"/>
                    <a:pt x="2811907" y="1732788"/>
                    <a:pt x="2716276" y="1732788"/>
                  </a:cubicBezTo>
                  <a:lnTo>
                    <a:pt x="173279" y="1732788"/>
                  </a:lnTo>
                  <a:cubicBezTo>
                    <a:pt x="77584" y="1732788"/>
                    <a:pt x="0" y="1655191"/>
                    <a:pt x="0" y="1559560"/>
                  </a:cubicBezTo>
                  <a:lnTo>
                    <a:pt x="0" y="173228"/>
                  </a:lnTo>
                  <a:close/>
                </a:path>
              </a:pathLst>
            </a:custGeom>
            <a:solidFill>
              <a:srgbClr val="4472C4">
                <a:alpha val="100000"/>
              </a:srgbClr>
            </a:solidFill>
            <a:ln w="0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4144" name="Path4144"/>
            <p:cNvSpPr/>
            <p:nvPr/>
          </p:nvSpPr>
          <p:spPr>
            <a:xfrm>
              <a:off x="592328" y="1363472"/>
              <a:ext cx="2914904" cy="1758188"/>
            </a:xfrm>
            <a:custGeom>
              <a:avLst/>
              <a:gdLst/>
              <a:ahLst/>
              <a:cxnLst/>
              <a:rect l="l" t="t" r="r" b="b"/>
              <a:pathLst>
                <a:path w="2914904" h="1758188">
                  <a:moveTo>
                    <a:pt x="12700" y="185928"/>
                  </a:moveTo>
                  <a:cubicBezTo>
                    <a:pt x="12700" y="90297"/>
                    <a:pt x="90284" y="12700"/>
                    <a:pt x="185979" y="12700"/>
                  </a:cubicBezTo>
                  <a:lnTo>
                    <a:pt x="2728976" y="12700"/>
                  </a:lnTo>
                  <a:cubicBezTo>
                    <a:pt x="2824607" y="12700"/>
                    <a:pt x="2902204" y="90297"/>
                    <a:pt x="2902204" y="185928"/>
                  </a:cubicBezTo>
                  <a:lnTo>
                    <a:pt x="2902204" y="1572260"/>
                  </a:lnTo>
                  <a:cubicBezTo>
                    <a:pt x="2902204" y="1667891"/>
                    <a:pt x="2824607" y="1745488"/>
                    <a:pt x="2728976" y="1745488"/>
                  </a:cubicBezTo>
                  <a:lnTo>
                    <a:pt x="185979" y="1745488"/>
                  </a:lnTo>
                  <a:cubicBezTo>
                    <a:pt x="90284" y="1745488"/>
                    <a:pt x="12700" y="1667891"/>
                    <a:pt x="12700" y="1572260"/>
                  </a:cubicBezTo>
                  <a:lnTo>
                    <a:pt x="12700" y="185928"/>
                  </a:ln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 w="1270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4145" name="Text Box4145"/>
            <p:cNvSpPr txBox="1"/>
            <p:nvPr/>
          </p:nvSpPr>
          <p:spPr>
            <a:xfrm>
              <a:off x="998525" y="1944878"/>
              <a:ext cx="2165888" cy="614248"/>
            </a:xfrm>
            <a:prstGeom prst="rect">
              <a:avLst/>
            </a:prstGeom>
          </p:spPr>
          <p:txBody>
            <a:bodyPr wrap="square" lIns="0" tIns="0" rIns="0" rtlCol="0">
              <a:spAutoFit/>
            </a:bodyPr>
            <a:lstStyle/>
            <a:p>
              <a:pPr algn="l">
                <a:lnSpc>
                  <a:spcPts val="0"/>
                </a:lnSpc>
              </a:pPr>
              <a:endParaRPr/>
            </a:p>
            <a:p>
              <a:pPr algn="l" rtl="0">
                <a:lnSpc>
                  <a:spcPts val="2304"/>
                </a:lnSpc>
              </a:pPr>
              <a:r>
                <a:rPr lang="en-US" altLang="zh-CN" sz="2300" spc="2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Module</a:t>
              </a:r>
              <a:r>
                <a:rPr lang="en-US" altLang="zh-CN" sz="2300" spc="-14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2300" spc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1:</a:t>
              </a:r>
              <a:r>
                <a:rPr lang="en-US" altLang="zh-CN" sz="23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2300" spc="-5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Course</a:t>
              </a:r>
              <a:endParaRPr lang="en-US" altLang="zh-CN" sz="2300">
                <a:latin typeface="Calibri"/>
                <a:ea typeface="Calibri"/>
                <a:cs typeface="Calibri"/>
              </a:endParaRPr>
            </a:p>
            <a:p>
              <a:pPr marL="313893" algn="l" rtl="0">
                <a:lnSpc>
                  <a:spcPts val="2306"/>
                </a:lnSpc>
                <a:spcBef>
                  <a:spcPts val="226"/>
                </a:spcBef>
              </a:pPr>
              <a:r>
                <a:rPr lang="en-US" altLang="zh-CN" sz="2300" spc="-2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Introduction</a:t>
              </a:r>
              <a:endParaRPr lang="en-US" altLang="zh-CN" sz="2300"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4146" name="Path4146"/>
          <p:cNvSpPr/>
          <p:nvPr/>
        </p:nvSpPr>
        <p:spPr>
          <a:xfrm>
            <a:off x="3749040" y="1883664"/>
            <a:ext cx="612648" cy="717804"/>
          </a:xfrm>
          <a:custGeom>
            <a:avLst/>
            <a:gdLst/>
            <a:ahLst/>
            <a:cxnLst/>
            <a:rect l="l" t="t" r="r" b="b"/>
            <a:pathLst>
              <a:path w="612648" h="717804">
                <a:moveTo>
                  <a:pt x="0" y="143510"/>
                </a:moveTo>
                <a:lnTo>
                  <a:pt x="306324" y="143510"/>
                </a:lnTo>
                <a:lnTo>
                  <a:pt x="306324" y="0"/>
                </a:lnTo>
                <a:lnTo>
                  <a:pt x="612648" y="358902"/>
                </a:lnTo>
                <a:lnTo>
                  <a:pt x="306324" y="717804"/>
                </a:lnTo>
                <a:lnTo>
                  <a:pt x="306324" y="574294"/>
                </a:lnTo>
                <a:lnTo>
                  <a:pt x="0" y="574294"/>
                </a:lnTo>
                <a:lnTo>
                  <a:pt x="0" y="143510"/>
                </a:lnTo>
                <a:close/>
              </a:path>
            </a:pathLst>
          </a:custGeom>
          <a:solidFill>
            <a:srgbClr val="B0BCDE">
              <a:alpha val="100000"/>
            </a:srgbClr>
          </a:solidFill>
          <a:ln w="0" cap="sq">
            <a:solidFill>
              <a:srgbClr val="B0BCDE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grpSp>
        <p:nvGrpSpPr>
          <p:cNvPr id="4147" name="Group4147"/>
          <p:cNvGrpSpPr/>
          <p:nvPr/>
        </p:nvGrpSpPr>
        <p:grpSpPr>
          <a:xfrm>
            <a:off x="4638549" y="1363472"/>
            <a:ext cx="2914903" cy="1758188"/>
            <a:chOff x="4638549" y="1363472"/>
            <a:chExt cx="2914903" cy="1758188"/>
          </a:xfrm>
        </p:grpSpPr>
        <p:sp>
          <p:nvSpPr>
            <p:cNvPr id="4148" name="Path4148"/>
            <p:cNvSpPr/>
            <p:nvPr/>
          </p:nvSpPr>
          <p:spPr>
            <a:xfrm>
              <a:off x="4651249" y="1376172"/>
              <a:ext cx="2889503" cy="1732788"/>
            </a:xfrm>
            <a:custGeom>
              <a:avLst/>
              <a:gdLst/>
              <a:ahLst/>
              <a:cxnLst/>
              <a:rect l="l" t="t" r="r" b="b"/>
              <a:pathLst>
                <a:path w="2889503" h="1732788">
                  <a:moveTo>
                    <a:pt x="0" y="173228"/>
                  </a:moveTo>
                  <a:cubicBezTo>
                    <a:pt x="0" y="77597"/>
                    <a:pt x="77596" y="0"/>
                    <a:pt x="173227" y="0"/>
                  </a:cubicBezTo>
                  <a:lnTo>
                    <a:pt x="2716276" y="0"/>
                  </a:lnTo>
                  <a:cubicBezTo>
                    <a:pt x="2811906" y="0"/>
                    <a:pt x="2889504" y="77597"/>
                    <a:pt x="2889504" y="173228"/>
                  </a:cubicBezTo>
                  <a:lnTo>
                    <a:pt x="2889504" y="1559560"/>
                  </a:lnTo>
                  <a:cubicBezTo>
                    <a:pt x="2889504" y="1655191"/>
                    <a:pt x="2811906" y="1732788"/>
                    <a:pt x="2716276" y="1732788"/>
                  </a:cubicBezTo>
                  <a:lnTo>
                    <a:pt x="173227" y="1732788"/>
                  </a:lnTo>
                  <a:cubicBezTo>
                    <a:pt x="77596" y="1732788"/>
                    <a:pt x="0" y="1655191"/>
                    <a:pt x="0" y="1559560"/>
                  </a:cubicBezTo>
                  <a:lnTo>
                    <a:pt x="0" y="173228"/>
                  </a:lnTo>
                  <a:close/>
                </a:path>
              </a:pathLst>
            </a:custGeom>
            <a:solidFill>
              <a:srgbClr val="4472C4">
                <a:alpha val="100000"/>
              </a:srgbClr>
            </a:solidFill>
            <a:ln w="0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4149" name="Path4149"/>
            <p:cNvSpPr/>
            <p:nvPr/>
          </p:nvSpPr>
          <p:spPr>
            <a:xfrm>
              <a:off x="4638549" y="1363472"/>
              <a:ext cx="2914903" cy="1758188"/>
            </a:xfrm>
            <a:custGeom>
              <a:avLst/>
              <a:gdLst/>
              <a:ahLst/>
              <a:cxnLst/>
              <a:rect l="l" t="t" r="r" b="b"/>
              <a:pathLst>
                <a:path w="2914903" h="1758188">
                  <a:moveTo>
                    <a:pt x="12700" y="185928"/>
                  </a:moveTo>
                  <a:cubicBezTo>
                    <a:pt x="12700" y="90297"/>
                    <a:pt x="90296" y="12700"/>
                    <a:pt x="185927" y="12700"/>
                  </a:cubicBezTo>
                  <a:lnTo>
                    <a:pt x="2728976" y="12700"/>
                  </a:lnTo>
                  <a:cubicBezTo>
                    <a:pt x="2824606" y="12700"/>
                    <a:pt x="2902204" y="90297"/>
                    <a:pt x="2902204" y="185928"/>
                  </a:cubicBezTo>
                  <a:lnTo>
                    <a:pt x="2902204" y="1572260"/>
                  </a:lnTo>
                  <a:cubicBezTo>
                    <a:pt x="2902204" y="1667891"/>
                    <a:pt x="2824606" y="1745488"/>
                    <a:pt x="2728976" y="1745488"/>
                  </a:cubicBezTo>
                  <a:lnTo>
                    <a:pt x="185927" y="1745488"/>
                  </a:lnTo>
                  <a:cubicBezTo>
                    <a:pt x="90296" y="1745488"/>
                    <a:pt x="12700" y="1667891"/>
                    <a:pt x="12700" y="1572260"/>
                  </a:cubicBezTo>
                  <a:lnTo>
                    <a:pt x="12700" y="185928"/>
                  </a:ln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 w="1270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4150" name="Text Box4150"/>
            <p:cNvSpPr txBox="1"/>
            <p:nvPr/>
          </p:nvSpPr>
          <p:spPr>
            <a:xfrm>
              <a:off x="4892294" y="1944878"/>
              <a:ext cx="2473419" cy="614248"/>
            </a:xfrm>
            <a:prstGeom prst="rect">
              <a:avLst/>
            </a:prstGeom>
          </p:spPr>
          <p:txBody>
            <a:bodyPr wrap="square" lIns="0" tIns="0" rIns="0" rtlCol="0">
              <a:spAutoFit/>
            </a:bodyPr>
            <a:lstStyle/>
            <a:p>
              <a:pPr algn="l">
                <a:lnSpc>
                  <a:spcPts val="0"/>
                </a:lnSpc>
              </a:pPr>
              <a:endParaRPr/>
            </a:p>
            <a:p>
              <a:pPr algn="l" rtl="0">
                <a:lnSpc>
                  <a:spcPts val="2304"/>
                </a:lnSpc>
              </a:pPr>
              <a:r>
                <a:rPr lang="en-US" altLang="zh-CN" sz="2300" spc="2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Module</a:t>
              </a:r>
              <a:r>
                <a:rPr lang="en-US" altLang="zh-CN" sz="2300" spc="-14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2300" spc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2:</a:t>
              </a:r>
              <a:r>
                <a:rPr lang="en-US" altLang="zh-CN" sz="23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2300" spc="2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Overview</a:t>
              </a:r>
              <a:endParaRPr lang="en-US" altLang="zh-CN" sz="2300">
                <a:latin typeface="Calibri"/>
                <a:ea typeface="Calibri"/>
                <a:cs typeface="Calibri"/>
              </a:endParaRPr>
            </a:p>
            <a:p>
              <a:pPr marL="99060" algn="l" rtl="0">
                <a:lnSpc>
                  <a:spcPts val="2306"/>
                </a:lnSpc>
                <a:spcBef>
                  <a:spcPts val="226"/>
                </a:spcBef>
              </a:pPr>
              <a:r>
                <a:rPr lang="en-US" altLang="zh-CN" sz="2300" spc="3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of</a:t>
              </a:r>
              <a:r>
                <a:rPr lang="en-US" altLang="zh-CN" sz="23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2300" spc="-9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Control</a:t>
              </a:r>
              <a:r>
                <a:rPr lang="en-US" altLang="zh-CN" sz="2300" spc="-6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2300" spc="-12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Systems</a:t>
              </a:r>
              <a:endParaRPr lang="en-US" altLang="zh-CN" sz="2300"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4151" name="Path4151"/>
          <p:cNvSpPr/>
          <p:nvPr/>
        </p:nvSpPr>
        <p:spPr>
          <a:xfrm>
            <a:off x="7795260" y="1883664"/>
            <a:ext cx="612648" cy="717804"/>
          </a:xfrm>
          <a:custGeom>
            <a:avLst/>
            <a:gdLst/>
            <a:ahLst/>
            <a:cxnLst/>
            <a:rect l="l" t="t" r="r" b="b"/>
            <a:pathLst>
              <a:path w="612648" h="717804">
                <a:moveTo>
                  <a:pt x="0" y="143510"/>
                </a:moveTo>
                <a:lnTo>
                  <a:pt x="306325" y="143510"/>
                </a:lnTo>
                <a:lnTo>
                  <a:pt x="306325" y="0"/>
                </a:lnTo>
                <a:lnTo>
                  <a:pt x="612648" y="358902"/>
                </a:lnTo>
                <a:lnTo>
                  <a:pt x="306325" y="717804"/>
                </a:lnTo>
                <a:lnTo>
                  <a:pt x="306325" y="574294"/>
                </a:lnTo>
                <a:lnTo>
                  <a:pt x="0" y="574294"/>
                </a:lnTo>
                <a:lnTo>
                  <a:pt x="0" y="143510"/>
                </a:lnTo>
                <a:close/>
              </a:path>
            </a:pathLst>
          </a:custGeom>
          <a:solidFill>
            <a:srgbClr val="B0BCDE">
              <a:alpha val="100000"/>
            </a:srgbClr>
          </a:solidFill>
          <a:ln w="0" cap="sq">
            <a:solidFill>
              <a:srgbClr val="B0BCDE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grpSp>
        <p:nvGrpSpPr>
          <p:cNvPr id="4152" name="Group4152"/>
          <p:cNvGrpSpPr/>
          <p:nvPr/>
        </p:nvGrpSpPr>
        <p:grpSpPr>
          <a:xfrm>
            <a:off x="8684768" y="1363472"/>
            <a:ext cx="2914904" cy="1758188"/>
            <a:chOff x="8684768" y="1363472"/>
            <a:chExt cx="2914904" cy="1758188"/>
          </a:xfrm>
        </p:grpSpPr>
        <p:sp>
          <p:nvSpPr>
            <p:cNvPr id="4153" name="Path4153"/>
            <p:cNvSpPr/>
            <p:nvPr/>
          </p:nvSpPr>
          <p:spPr>
            <a:xfrm>
              <a:off x="8697468" y="1376172"/>
              <a:ext cx="2889504" cy="1732788"/>
            </a:xfrm>
            <a:custGeom>
              <a:avLst/>
              <a:gdLst/>
              <a:ahLst/>
              <a:cxnLst/>
              <a:rect l="l" t="t" r="r" b="b"/>
              <a:pathLst>
                <a:path w="2889504" h="1732788">
                  <a:moveTo>
                    <a:pt x="0" y="173228"/>
                  </a:moveTo>
                  <a:cubicBezTo>
                    <a:pt x="0" y="77597"/>
                    <a:pt x="77598" y="0"/>
                    <a:pt x="173229" y="0"/>
                  </a:cubicBezTo>
                  <a:lnTo>
                    <a:pt x="2716277" y="0"/>
                  </a:lnTo>
                  <a:cubicBezTo>
                    <a:pt x="2811908" y="0"/>
                    <a:pt x="2889504" y="77597"/>
                    <a:pt x="2889504" y="173228"/>
                  </a:cubicBezTo>
                  <a:lnTo>
                    <a:pt x="2889504" y="1559560"/>
                  </a:lnTo>
                  <a:cubicBezTo>
                    <a:pt x="2889504" y="1655191"/>
                    <a:pt x="2811908" y="1732788"/>
                    <a:pt x="2716277" y="1732788"/>
                  </a:cubicBezTo>
                  <a:lnTo>
                    <a:pt x="173229" y="1732788"/>
                  </a:lnTo>
                  <a:cubicBezTo>
                    <a:pt x="77598" y="1732788"/>
                    <a:pt x="0" y="1655191"/>
                    <a:pt x="0" y="1559560"/>
                  </a:cubicBezTo>
                  <a:lnTo>
                    <a:pt x="0" y="173228"/>
                  </a:lnTo>
                  <a:close/>
                </a:path>
              </a:pathLst>
            </a:custGeom>
            <a:solidFill>
              <a:srgbClr val="4472C4">
                <a:alpha val="100000"/>
              </a:srgbClr>
            </a:solidFill>
            <a:ln w="0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4154" name="Path4154"/>
            <p:cNvSpPr/>
            <p:nvPr/>
          </p:nvSpPr>
          <p:spPr>
            <a:xfrm>
              <a:off x="8684768" y="1363472"/>
              <a:ext cx="2914904" cy="1758188"/>
            </a:xfrm>
            <a:custGeom>
              <a:avLst/>
              <a:gdLst/>
              <a:ahLst/>
              <a:cxnLst/>
              <a:rect l="l" t="t" r="r" b="b"/>
              <a:pathLst>
                <a:path w="2914904" h="1758188">
                  <a:moveTo>
                    <a:pt x="12700" y="185928"/>
                  </a:moveTo>
                  <a:cubicBezTo>
                    <a:pt x="12700" y="90297"/>
                    <a:pt x="90298" y="12700"/>
                    <a:pt x="185929" y="12700"/>
                  </a:cubicBezTo>
                  <a:lnTo>
                    <a:pt x="2728977" y="12700"/>
                  </a:lnTo>
                  <a:cubicBezTo>
                    <a:pt x="2824608" y="12700"/>
                    <a:pt x="2902204" y="90297"/>
                    <a:pt x="2902204" y="185928"/>
                  </a:cubicBezTo>
                  <a:lnTo>
                    <a:pt x="2902204" y="1572260"/>
                  </a:lnTo>
                  <a:cubicBezTo>
                    <a:pt x="2902204" y="1667891"/>
                    <a:pt x="2824608" y="1745488"/>
                    <a:pt x="2728977" y="1745488"/>
                  </a:cubicBezTo>
                  <a:lnTo>
                    <a:pt x="185929" y="1745488"/>
                  </a:lnTo>
                  <a:cubicBezTo>
                    <a:pt x="90298" y="1745488"/>
                    <a:pt x="12700" y="1667891"/>
                    <a:pt x="12700" y="1572260"/>
                  </a:cubicBezTo>
                  <a:lnTo>
                    <a:pt x="12700" y="185928"/>
                  </a:ln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 w="1270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4155" name="Text Box4155"/>
            <p:cNvSpPr txBox="1"/>
            <p:nvPr/>
          </p:nvSpPr>
          <p:spPr>
            <a:xfrm>
              <a:off x="8894064" y="1944878"/>
              <a:ext cx="2562046" cy="614248"/>
            </a:xfrm>
            <a:prstGeom prst="rect">
              <a:avLst/>
            </a:prstGeom>
          </p:spPr>
          <p:txBody>
            <a:bodyPr wrap="square" lIns="0" tIns="0" rIns="0" rtlCol="0">
              <a:spAutoFit/>
            </a:bodyPr>
            <a:lstStyle/>
            <a:p>
              <a:pPr algn="l">
                <a:lnSpc>
                  <a:spcPts val="0"/>
                </a:lnSpc>
              </a:pPr>
              <a:endParaRPr/>
            </a:p>
            <a:p>
              <a:pPr marL="262128" algn="l" rtl="0">
                <a:lnSpc>
                  <a:spcPts val="2304"/>
                </a:lnSpc>
              </a:pPr>
              <a:r>
                <a:rPr lang="en-US" altLang="zh-CN" sz="2300" spc="2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Module</a:t>
              </a:r>
              <a:r>
                <a:rPr lang="en-US" altLang="zh-CN" sz="2300" spc="-14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2300" spc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3:</a:t>
              </a:r>
              <a:r>
                <a:rPr lang="en-US" altLang="zh-CN" sz="23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2300" spc="2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Cyber</a:t>
              </a:r>
              <a:endParaRPr lang="en-US" altLang="zh-CN" sz="2300">
                <a:latin typeface="Calibri"/>
                <a:ea typeface="Calibri"/>
                <a:cs typeface="Calibri"/>
              </a:endParaRPr>
            </a:p>
            <a:p>
              <a:pPr algn="l" rtl="0">
                <a:lnSpc>
                  <a:spcPts val="2306"/>
                </a:lnSpc>
                <a:spcBef>
                  <a:spcPts val="226"/>
                </a:spcBef>
              </a:pPr>
              <a:r>
                <a:rPr lang="en-US" altLang="zh-CN" sz="2300" spc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Security</a:t>
              </a:r>
              <a:r>
                <a:rPr lang="en-US" altLang="zh-CN" sz="2300" spc="-14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2300" spc="-4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Introduction</a:t>
              </a:r>
              <a:endParaRPr lang="en-US" altLang="zh-CN" sz="2300"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4156" name="Path4156"/>
          <p:cNvSpPr/>
          <p:nvPr/>
        </p:nvSpPr>
        <p:spPr>
          <a:xfrm>
            <a:off x="9782556" y="3363468"/>
            <a:ext cx="717804" cy="612648"/>
          </a:xfrm>
          <a:custGeom>
            <a:avLst/>
            <a:gdLst/>
            <a:ahLst/>
            <a:cxnLst/>
            <a:rect l="l" t="t" r="r" b="b"/>
            <a:pathLst>
              <a:path w="717804" h="612648">
                <a:moveTo>
                  <a:pt x="574294" y="0"/>
                </a:moveTo>
                <a:lnTo>
                  <a:pt x="574294" y="306324"/>
                </a:lnTo>
                <a:lnTo>
                  <a:pt x="717804" y="306324"/>
                </a:lnTo>
                <a:lnTo>
                  <a:pt x="358901" y="612648"/>
                </a:lnTo>
                <a:lnTo>
                  <a:pt x="0" y="306324"/>
                </a:lnTo>
                <a:lnTo>
                  <a:pt x="143510" y="306324"/>
                </a:lnTo>
                <a:lnTo>
                  <a:pt x="143510" y="0"/>
                </a:lnTo>
                <a:lnTo>
                  <a:pt x="574294" y="0"/>
                </a:lnTo>
                <a:close/>
              </a:path>
            </a:pathLst>
          </a:custGeom>
          <a:solidFill>
            <a:srgbClr val="B0BCDE">
              <a:alpha val="100000"/>
            </a:srgbClr>
          </a:solidFill>
          <a:ln w="0" cap="sq">
            <a:solidFill>
              <a:srgbClr val="B0BCDE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157" name="Path4157"/>
          <p:cNvSpPr/>
          <p:nvPr/>
        </p:nvSpPr>
        <p:spPr>
          <a:xfrm>
            <a:off x="7830312" y="4774693"/>
            <a:ext cx="612648" cy="716279"/>
          </a:xfrm>
          <a:custGeom>
            <a:avLst/>
            <a:gdLst/>
            <a:ahLst/>
            <a:cxnLst/>
            <a:rect l="l" t="t" r="r" b="b"/>
            <a:pathLst>
              <a:path w="612648" h="716279">
                <a:moveTo>
                  <a:pt x="612648" y="573024"/>
                </a:moveTo>
                <a:lnTo>
                  <a:pt x="306324" y="573024"/>
                </a:lnTo>
                <a:lnTo>
                  <a:pt x="306324" y="716280"/>
                </a:lnTo>
                <a:lnTo>
                  <a:pt x="0" y="358140"/>
                </a:lnTo>
                <a:lnTo>
                  <a:pt x="306324" y="0"/>
                </a:lnTo>
                <a:lnTo>
                  <a:pt x="306324" y="143256"/>
                </a:lnTo>
                <a:lnTo>
                  <a:pt x="612648" y="143256"/>
                </a:lnTo>
                <a:lnTo>
                  <a:pt x="612648" y="573024"/>
                </a:lnTo>
                <a:close/>
              </a:path>
            </a:pathLst>
          </a:custGeom>
          <a:solidFill>
            <a:srgbClr val="B0BCDE">
              <a:alpha val="100000"/>
            </a:srgbClr>
          </a:solidFill>
          <a:ln w="0" cap="sq">
            <a:solidFill>
              <a:srgbClr val="B0BCDE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grpSp>
        <p:nvGrpSpPr>
          <p:cNvPr id="4158" name="Group4158"/>
          <p:cNvGrpSpPr/>
          <p:nvPr/>
        </p:nvGrpSpPr>
        <p:grpSpPr>
          <a:xfrm>
            <a:off x="4638549" y="4252976"/>
            <a:ext cx="2914903" cy="1758188"/>
            <a:chOff x="4638549" y="4252976"/>
            <a:chExt cx="2914903" cy="1758188"/>
          </a:xfrm>
        </p:grpSpPr>
        <p:sp>
          <p:nvSpPr>
            <p:cNvPr id="4159" name="Path4159"/>
            <p:cNvSpPr/>
            <p:nvPr/>
          </p:nvSpPr>
          <p:spPr>
            <a:xfrm>
              <a:off x="4651249" y="4265676"/>
              <a:ext cx="2889503" cy="1732788"/>
            </a:xfrm>
            <a:custGeom>
              <a:avLst/>
              <a:gdLst/>
              <a:ahLst/>
              <a:cxnLst/>
              <a:rect l="l" t="t" r="r" b="b"/>
              <a:pathLst>
                <a:path w="2889503" h="1732788">
                  <a:moveTo>
                    <a:pt x="0" y="173228"/>
                  </a:moveTo>
                  <a:cubicBezTo>
                    <a:pt x="0" y="77597"/>
                    <a:pt x="77596" y="0"/>
                    <a:pt x="173227" y="0"/>
                  </a:cubicBezTo>
                  <a:lnTo>
                    <a:pt x="2716276" y="0"/>
                  </a:lnTo>
                  <a:cubicBezTo>
                    <a:pt x="2811906" y="0"/>
                    <a:pt x="2889504" y="77597"/>
                    <a:pt x="2889504" y="173228"/>
                  </a:cubicBezTo>
                  <a:lnTo>
                    <a:pt x="2889504" y="1559509"/>
                  </a:lnTo>
                  <a:cubicBezTo>
                    <a:pt x="2889504" y="1655204"/>
                    <a:pt x="2811906" y="1732788"/>
                    <a:pt x="2716276" y="1732788"/>
                  </a:cubicBezTo>
                  <a:lnTo>
                    <a:pt x="173227" y="1732788"/>
                  </a:lnTo>
                  <a:cubicBezTo>
                    <a:pt x="77596" y="1732788"/>
                    <a:pt x="0" y="1655204"/>
                    <a:pt x="0" y="1559509"/>
                  </a:cubicBezTo>
                  <a:lnTo>
                    <a:pt x="0" y="173228"/>
                  </a:lnTo>
                  <a:close/>
                </a:path>
              </a:pathLst>
            </a:custGeom>
            <a:solidFill>
              <a:srgbClr val="ED7D31">
                <a:alpha val="100000"/>
              </a:srgbClr>
            </a:solidFill>
            <a:ln w="0" cap="sq">
              <a:solidFill>
                <a:srgbClr val="ED7D31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4160" name="Path4160"/>
            <p:cNvSpPr/>
            <p:nvPr/>
          </p:nvSpPr>
          <p:spPr>
            <a:xfrm>
              <a:off x="4638549" y="4252976"/>
              <a:ext cx="2914903" cy="1758188"/>
            </a:xfrm>
            <a:custGeom>
              <a:avLst/>
              <a:gdLst/>
              <a:ahLst/>
              <a:cxnLst/>
              <a:rect l="l" t="t" r="r" b="b"/>
              <a:pathLst>
                <a:path w="2914903" h="1758188">
                  <a:moveTo>
                    <a:pt x="12700" y="185928"/>
                  </a:moveTo>
                  <a:cubicBezTo>
                    <a:pt x="12700" y="90297"/>
                    <a:pt x="90296" y="12700"/>
                    <a:pt x="185927" y="12700"/>
                  </a:cubicBezTo>
                  <a:lnTo>
                    <a:pt x="2728976" y="12700"/>
                  </a:lnTo>
                  <a:cubicBezTo>
                    <a:pt x="2824606" y="12700"/>
                    <a:pt x="2902204" y="90297"/>
                    <a:pt x="2902204" y="185928"/>
                  </a:cubicBezTo>
                  <a:lnTo>
                    <a:pt x="2902204" y="1572209"/>
                  </a:lnTo>
                  <a:cubicBezTo>
                    <a:pt x="2902204" y="1667904"/>
                    <a:pt x="2824606" y="1745488"/>
                    <a:pt x="2728976" y="1745488"/>
                  </a:cubicBezTo>
                  <a:lnTo>
                    <a:pt x="185927" y="1745488"/>
                  </a:lnTo>
                  <a:cubicBezTo>
                    <a:pt x="90296" y="1745488"/>
                    <a:pt x="12700" y="1667904"/>
                    <a:pt x="12700" y="1572209"/>
                  </a:cubicBezTo>
                  <a:lnTo>
                    <a:pt x="12700" y="185928"/>
                  </a:lnTo>
                  <a:close/>
                </a:path>
              </a:pathLst>
            </a:custGeom>
            <a:solidFill>
              <a:srgbClr val="ED7D31">
                <a:alpha val="0"/>
              </a:srgbClr>
            </a:solidFill>
            <a:ln w="1270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4161" name="Text Box4161"/>
            <p:cNvSpPr txBox="1"/>
            <p:nvPr/>
          </p:nvSpPr>
          <p:spPr>
            <a:xfrm>
              <a:off x="5049266" y="4612030"/>
              <a:ext cx="2157480" cy="1059689"/>
            </a:xfrm>
            <a:prstGeom prst="rect">
              <a:avLst/>
            </a:prstGeom>
          </p:spPr>
          <p:txBody>
            <a:bodyPr wrap="square" lIns="0" tIns="0" rIns="0" rtlCol="0">
              <a:spAutoFit/>
            </a:bodyPr>
            <a:lstStyle/>
            <a:p>
              <a:pPr algn="l">
                <a:lnSpc>
                  <a:spcPts val="0"/>
                </a:lnSpc>
              </a:pPr>
              <a:endParaRPr/>
            </a:p>
            <a:p>
              <a:pPr marL="440436" algn="l" rtl="0">
                <a:lnSpc>
                  <a:spcPts val="2306"/>
                </a:lnSpc>
              </a:pPr>
              <a:r>
                <a:rPr lang="en-US" altLang="zh-CN" sz="2300" spc="2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Module</a:t>
              </a:r>
              <a:r>
                <a:rPr lang="en-US" altLang="zh-CN" sz="2300" spc="-13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2300" spc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5:</a:t>
              </a:r>
              <a:endParaRPr lang="en-US" altLang="zh-CN" sz="2300">
                <a:latin typeface="Calibri"/>
                <a:ea typeface="Calibri"/>
                <a:cs typeface="Calibri"/>
              </a:endParaRPr>
            </a:p>
            <a:p>
              <a:pPr algn="l" rtl="0">
                <a:lnSpc>
                  <a:spcPts val="2304"/>
                </a:lnSpc>
                <a:spcBef>
                  <a:spcPts val="1213"/>
                </a:spcBef>
              </a:pPr>
              <a:r>
                <a:rPr lang="en-US" altLang="zh-CN" sz="2300" spc="2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Cyber</a:t>
              </a:r>
              <a:r>
                <a:rPr lang="en-US" altLang="zh-CN" sz="2300" spc="-15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2300" spc="2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Security</a:t>
              </a:r>
              <a:r>
                <a:rPr lang="en-US" altLang="zh-CN" sz="2300" spc="-11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2300" spc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In-</a:t>
              </a:r>
              <a:endParaRPr lang="en-US" altLang="zh-CN" sz="2300">
                <a:latin typeface="Calibri"/>
                <a:ea typeface="Calibri"/>
                <a:cs typeface="Calibri"/>
              </a:endParaRPr>
            </a:p>
            <a:p>
              <a:pPr marL="682752" algn="l" rtl="0">
                <a:lnSpc>
                  <a:spcPts val="2304"/>
                </a:lnSpc>
                <a:spcBef>
                  <a:spcPts val="216"/>
                </a:spcBef>
              </a:pPr>
              <a:r>
                <a:rPr lang="en-US" altLang="zh-CN" sz="2300" spc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Depth</a:t>
              </a:r>
              <a:endParaRPr lang="en-US" altLang="zh-CN" sz="2300"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4162" name="Path4162"/>
          <p:cNvSpPr/>
          <p:nvPr/>
        </p:nvSpPr>
        <p:spPr>
          <a:xfrm>
            <a:off x="3784092" y="4774693"/>
            <a:ext cx="612648" cy="716279"/>
          </a:xfrm>
          <a:custGeom>
            <a:avLst/>
            <a:gdLst/>
            <a:ahLst/>
            <a:cxnLst/>
            <a:rect l="l" t="t" r="r" b="b"/>
            <a:pathLst>
              <a:path w="612648" h="716279">
                <a:moveTo>
                  <a:pt x="612648" y="573024"/>
                </a:moveTo>
                <a:lnTo>
                  <a:pt x="306324" y="573024"/>
                </a:lnTo>
                <a:lnTo>
                  <a:pt x="306324" y="716280"/>
                </a:lnTo>
                <a:lnTo>
                  <a:pt x="0" y="358140"/>
                </a:lnTo>
                <a:lnTo>
                  <a:pt x="306324" y="0"/>
                </a:lnTo>
                <a:lnTo>
                  <a:pt x="306324" y="143256"/>
                </a:lnTo>
                <a:lnTo>
                  <a:pt x="612648" y="143256"/>
                </a:lnTo>
                <a:lnTo>
                  <a:pt x="612648" y="573024"/>
                </a:lnTo>
                <a:close/>
              </a:path>
            </a:pathLst>
          </a:custGeom>
          <a:solidFill>
            <a:srgbClr val="B0BCDE">
              <a:alpha val="100000"/>
            </a:srgbClr>
          </a:solidFill>
          <a:ln w="0" cap="sq">
            <a:solidFill>
              <a:srgbClr val="B0BCDE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grpSp>
        <p:nvGrpSpPr>
          <p:cNvPr id="4163" name="Group4163"/>
          <p:cNvGrpSpPr/>
          <p:nvPr/>
        </p:nvGrpSpPr>
        <p:grpSpPr>
          <a:xfrm>
            <a:off x="8684768" y="4252976"/>
            <a:ext cx="2914904" cy="1758188"/>
            <a:chOff x="8684768" y="4252976"/>
            <a:chExt cx="2914904" cy="1758188"/>
          </a:xfrm>
        </p:grpSpPr>
        <p:sp>
          <p:nvSpPr>
            <p:cNvPr id="4164" name="Path4164"/>
            <p:cNvSpPr/>
            <p:nvPr/>
          </p:nvSpPr>
          <p:spPr>
            <a:xfrm>
              <a:off x="8697468" y="4265676"/>
              <a:ext cx="2889504" cy="1732788"/>
            </a:xfrm>
            <a:custGeom>
              <a:avLst/>
              <a:gdLst/>
              <a:ahLst/>
              <a:cxnLst/>
              <a:rect l="l" t="t" r="r" b="b"/>
              <a:pathLst>
                <a:path w="2889504" h="1732788">
                  <a:moveTo>
                    <a:pt x="0" y="173228"/>
                  </a:moveTo>
                  <a:cubicBezTo>
                    <a:pt x="0" y="77597"/>
                    <a:pt x="77598" y="0"/>
                    <a:pt x="173229" y="0"/>
                  </a:cubicBezTo>
                  <a:lnTo>
                    <a:pt x="2716277" y="0"/>
                  </a:lnTo>
                  <a:cubicBezTo>
                    <a:pt x="2811908" y="0"/>
                    <a:pt x="2889504" y="77597"/>
                    <a:pt x="2889504" y="173228"/>
                  </a:cubicBezTo>
                  <a:lnTo>
                    <a:pt x="2889504" y="1559509"/>
                  </a:lnTo>
                  <a:cubicBezTo>
                    <a:pt x="2889504" y="1655204"/>
                    <a:pt x="2811908" y="1732788"/>
                    <a:pt x="2716277" y="1732788"/>
                  </a:cubicBezTo>
                  <a:lnTo>
                    <a:pt x="173229" y="1732788"/>
                  </a:lnTo>
                  <a:cubicBezTo>
                    <a:pt x="77598" y="1732788"/>
                    <a:pt x="0" y="1655204"/>
                    <a:pt x="0" y="1559509"/>
                  </a:cubicBezTo>
                  <a:lnTo>
                    <a:pt x="0" y="173228"/>
                  </a:lnTo>
                  <a:close/>
                </a:path>
              </a:pathLst>
            </a:custGeom>
            <a:solidFill>
              <a:srgbClr val="4472C4">
                <a:alpha val="100000"/>
              </a:srgbClr>
            </a:solidFill>
            <a:ln w="0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4165" name="Path4165"/>
            <p:cNvSpPr/>
            <p:nvPr/>
          </p:nvSpPr>
          <p:spPr>
            <a:xfrm>
              <a:off x="8684768" y="4252976"/>
              <a:ext cx="2914904" cy="1758188"/>
            </a:xfrm>
            <a:custGeom>
              <a:avLst/>
              <a:gdLst/>
              <a:ahLst/>
              <a:cxnLst/>
              <a:rect l="l" t="t" r="r" b="b"/>
              <a:pathLst>
                <a:path w="2914904" h="1758188">
                  <a:moveTo>
                    <a:pt x="12700" y="185928"/>
                  </a:moveTo>
                  <a:cubicBezTo>
                    <a:pt x="12700" y="90297"/>
                    <a:pt x="90298" y="12700"/>
                    <a:pt x="185929" y="12700"/>
                  </a:cubicBezTo>
                  <a:lnTo>
                    <a:pt x="2728977" y="12700"/>
                  </a:lnTo>
                  <a:cubicBezTo>
                    <a:pt x="2824608" y="12700"/>
                    <a:pt x="2902204" y="90297"/>
                    <a:pt x="2902204" y="185928"/>
                  </a:cubicBezTo>
                  <a:lnTo>
                    <a:pt x="2902204" y="1572209"/>
                  </a:lnTo>
                  <a:cubicBezTo>
                    <a:pt x="2902204" y="1667904"/>
                    <a:pt x="2824608" y="1745488"/>
                    <a:pt x="2728977" y="1745488"/>
                  </a:cubicBezTo>
                  <a:lnTo>
                    <a:pt x="185929" y="1745488"/>
                  </a:lnTo>
                  <a:cubicBezTo>
                    <a:pt x="90298" y="1745488"/>
                    <a:pt x="12700" y="1667904"/>
                    <a:pt x="12700" y="1572209"/>
                  </a:cubicBezTo>
                  <a:lnTo>
                    <a:pt x="12700" y="185928"/>
                  </a:ln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 w="1270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4166" name="Text Box4166"/>
            <p:cNvSpPr txBox="1"/>
            <p:nvPr/>
          </p:nvSpPr>
          <p:spPr>
            <a:xfrm>
              <a:off x="9311640" y="4451858"/>
              <a:ext cx="1724930" cy="1381100"/>
            </a:xfrm>
            <a:prstGeom prst="rect">
              <a:avLst/>
            </a:prstGeom>
          </p:spPr>
          <p:txBody>
            <a:bodyPr wrap="square" lIns="0" tIns="0" rIns="0" rtlCol="0">
              <a:spAutoFit/>
            </a:bodyPr>
            <a:lstStyle/>
            <a:p>
              <a:pPr algn="l">
                <a:lnSpc>
                  <a:spcPts val="0"/>
                </a:lnSpc>
              </a:pPr>
              <a:endParaRPr/>
            </a:p>
            <a:p>
              <a:pPr marL="224028" algn="l" rtl="0">
                <a:lnSpc>
                  <a:spcPts val="2304"/>
                </a:lnSpc>
              </a:pPr>
              <a:r>
                <a:rPr lang="en-US" altLang="zh-CN" sz="2300" spc="2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Module</a:t>
              </a:r>
              <a:r>
                <a:rPr lang="en-US" altLang="zh-CN" sz="2300" spc="-12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2300" spc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4:</a:t>
              </a:r>
              <a:endParaRPr lang="en-US" altLang="zh-CN" sz="2300">
                <a:latin typeface="Calibri"/>
                <a:ea typeface="Calibri"/>
                <a:cs typeface="Calibri"/>
              </a:endParaRPr>
            </a:p>
            <a:p>
              <a:pPr marL="243840" algn="l" rtl="0">
                <a:lnSpc>
                  <a:spcPts val="2304"/>
                </a:lnSpc>
                <a:spcBef>
                  <a:spcPts val="1212"/>
                </a:spcBef>
              </a:pPr>
              <a:r>
                <a:rPr lang="en-US" altLang="zh-CN" sz="2300" spc="-7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IEC</a:t>
              </a:r>
              <a:r>
                <a:rPr lang="en-US" altLang="zh-CN" sz="2300" spc="-8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2300" spc="-2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62443</a:t>
              </a:r>
              <a:endParaRPr lang="en-US" altLang="zh-CN" sz="2300">
                <a:latin typeface="Calibri"/>
                <a:ea typeface="Calibri"/>
                <a:cs typeface="Calibri"/>
              </a:endParaRPr>
            </a:p>
            <a:p>
              <a:pPr marL="50292" algn="l" rtl="0">
                <a:lnSpc>
                  <a:spcPts val="2306"/>
                </a:lnSpc>
                <a:spcBef>
                  <a:spcPts val="214"/>
                </a:spcBef>
              </a:pPr>
              <a:r>
                <a:rPr lang="en-US" altLang="zh-CN" sz="2300" spc="-3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Foundational</a:t>
              </a:r>
              <a:endParaRPr lang="en-US" altLang="zh-CN" sz="2300">
                <a:latin typeface="Calibri"/>
                <a:ea typeface="Calibri"/>
                <a:cs typeface="Calibri"/>
              </a:endParaRPr>
            </a:p>
            <a:p>
              <a:pPr algn="l" rtl="0">
                <a:lnSpc>
                  <a:spcPts val="2304"/>
                </a:lnSpc>
                <a:spcBef>
                  <a:spcPts val="230"/>
                </a:spcBef>
              </a:pPr>
              <a:r>
                <a:rPr lang="en-US" altLang="zh-CN" sz="2300" spc="-5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Requirements</a:t>
              </a:r>
              <a:endParaRPr lang="en-US" altLang="zh-CN" sz="2300">
                <a:latin typeface="Calibri"/>
                <a:ea typeface="Calibri"/>
                <a:cs typeface="Calibri"/>
              </a:endParaRPr>
            </a:p>
          </p:txBody>
        </p:sp>
      </p:grpSp>
      <p:grpSp>
        <p:nvGrpSpPr>
          <p:cNvPr id="4167" name="Group4167"/>
          <p:cNvGrpSpPr/>
          <p:nvPr/>
        </p:nvGrpSpPr>
        <p:grpSpPr>
          <a:xfrm>
            <a:off x="592328" y="4252976"/>
            <a:ext cx="2914904" cy="1758188"/>
            <a:chOff x="592328" y="4252976"/>
            <a:chExt cx="2914904" cy="1758188"/>
          </a:xfrm>
        </p:grpSpPr>
        <p:sp>
          <p:nvSpPr>
            <p:cNvPr id="4168" name="Path4168"/>
            <p:cNvSpPr/>
            <p:nvPr/>
          </p:nvSpPr>
          <p:spPr>
            <a:xfrm>
              <a:off x="605028" y="4265676"/>
              <a:ext cx="2889504" cy="1732788"/>
            </a:xfrm>
            <a:custGeom>
              <a:avLst/>
              <a:gdLst/>
              <a:ahLst/>
              <a:cxnLst/>
              <a:rect l="l" t="t" r="r" b="b"/>
              <a:pathLst>
                <a:path w="2889504" h="1732788">
                  <a:moveTo>
                    <a:pt x="0" y="173228"/>
                  </a:moveTo>
                  <a:cubicBezTo>
                    <a:pt x="0" y="77597"/>
                    <a:pt x="77584" y="0"/>
                    <a:pt x="173279" y="0"/>
                  </a:cubicBezTo>
                  <a:lnTo>
                    <a:pt x="2716276" y="0"/>
                  </a:lnTo>
                  <a:cubicBezTo>
                    <a:pt x="2811907" y="0"/>
                    <a:pt x="2889504" y="77597"/>
                    <a:pt x="2889504" y="173228"/>
                  </a:cubicBezTo>
                  <a:lnTo>
                    <a:pt x="2889504" y="1559509"/>
                  </a:lnTo>
                  <a:cubicBezTo>
                    <a:pt x="2889504" y="1655204"/>
                    <a:pt x="2811907" y="1732788"/>
                    <a:pt x="2716276" y="1732788"/>
                  </a:cubicBezTo>
                  <a:lnTo>
                    <a:pt x="173279" y="1732788"/>
                  </a:lnTo>
                  <a:cubicBezTo>
                    <a:pt x="77584" y="1732788"/>
                    <a:pt x="0" y="1655204"/>
                    <a:pt x="0" y="1559509"/>
                  </a:cubicBezTo>
                  <a:lnTo>
                    <a:pt x="0" y="173228"/>
                  </a:lnTo>
                  <a:close/>
                </a:path>
              </a:pathLst>
            </a:custGeom>
            <a:solidFill>
              <a:srgbClr val="4472C4">
                <a:alpha val="100000"/>
              </a:srgbClr>
            </a:solidFill>
            <a:ln w="0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4169" name="Path4169"/>
            <p:cNvSpPr/>
            <p:nvPr/>
          </p:nvSpPr>
          <p:spPr>
            <a:xfrm>
              <a:off x="592328" y="4252976"/>
              <a:ext cx="2914904" cy="1758188"/>
            </a:xfrm>
            <a:custGeom>
              <a:avLst/>
              <a:gdLst/>
              <a:ahLst/>
              <a:cxnLst/>
              <a:rect l="l" t="t" r="r" b="b"/>
              <a:pathLst>
                <a:path w="2914904" h="1758188">
                  <a:moveTo>
                    <a:pt x="12700" y="185928"/>
                  </a:moveTo>
                  <a:cubicBezTo>
                    <a:pt x="12700" y="90297"/>
                    <a:pt x="90284" y="12700"/>
                    <a:pt x="185979" y="12700"/>
                  </a:cubicBezTo>
                  <a:lnTo>
                    <a:pt x="2728976" y="12700"/>
                  </a:lnTo>
                  <a:cubicBezTo>
                    <a:pt x="2824607" y="12700"/>
                    <a:pt x="2902204" y="90297"/>
                    <a:pt x="2902204" y="185928"/>
                  </a:cubicBezTo>
                  <a:lnTo>
                    <a:pt x="2902204" y="1572209"/>
                  </a:lnTo>
                  <a:cubicBezTo>
                    <a:pt x="2902204" y="1667904"/>
                    <a:pt x="2824607" y="1745488"/>
                    <a:pt x="2728976" y="1745488"/>
                  </a:cubicBezTo>
                  <a:lnTo>
                    <a:pt x="185979" y="1745488"/>
                  </a:lnTo>
                  <a:cubicBezTo>
                    <a:pt x="90284" y="1745488"/>
                    <a:pt x="12700" y="1667904"/>
                    <a:pt x="12700" y="1572209"/>
                  </a:cubicBezTo>
                  <a:lnTo>
                    <a:pt x="12700" y="185928"/>
                  </a:ln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 w="1270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4170" name="Text Box4170"/>
            <p:cNvSpPr txBox="1"/>
            <p:nvPr/>
          </p:nvSpPr>
          <p:spPr>
            <a:xfrm>
              <a:off x="1033577" y="4772914"/>
              <a:ext cx="2097193" cy="739216"/>
            </a:xfrm>
            <a:prstGeom prst="rect">
              <a:avLst/>
            </a:prstGeom>
          </p:spPr>
          <p:txBody>
            <a:bodyPr wrap="square" lIns="0" tIns="0" rIns="0" rtlCol="0">
              <a:spAutoFit/>
            </a:bodyPr>
            <a:lstStyle/>
            <a:p>
              <a:pPr algn="l">
                <a:lnSpc>
                  <a:spcPts val="0"/>
                </a:lnSpc>
              </a:pPr>
              <a:endParaRPr/>
            </a:p>
            <a:p>
              <a:pPr marL="409905" algn="l" rtl="0">
                <a:lnSpc>
                  <a:spcPts val="2304"/>
                </a:lnSpc>
              </a:pPr>
              <a:r>
                <a:rPr lang="en-US" altLang="zh-CN" sz="2300" spc="2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Module</a:t>
              </a:r>
              <a:r>
                <a:rPr lang="en-US" altLang="zh-CN" sz="2300" spc="-12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2300" spc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6:</a:t>
              </a:r>
              <a:endParaRPr lang="en-US" altLang="zh-CN" sz="2300">
                <a:latin typeface="Calibri"/>
                <a:ea typeface="Calibri"/>
                <a:cs typeface="Calibri"/>
              </a:endParaRPr>
            </a:p>
            <a:p>
              <a:pPr algn="l" rtl="0">
                <a:lnSpc>
                  <a:spcPts val="2306"/>
                </a:lnSpc>
                <a:spcBef>
                  <a:spcPts val="1210"/>
                </a:spcBef>
              </a:pPr>
              <a:r>
                <a:rPr lang="en-US" altLang="zh-CN" sz="2300" spc="-5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Course</a:t>
              </a:r>
              <a:r>
                <a:rPr lang="en-US" altLang="zh-CN" sz="2300" spc="-13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2300" spc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Close</a:t>
              </a:r>
              <a:r>
                <a:rPr lang="en-US" altLang="zh-CN" sz="23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2300" spc="2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Out</a:t>
              </a:r>
              <a:endParaRPr lang="en-US" altLang="zh-CN" sz="2300">
                <a:latin typeface="Calibri"/>
                <a:ea typeface="Calibri"/>
                <a:cs typeface="Calibri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1" name="Path4171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172" name="Path4172"/>
          <p:cNvSpPr/>
          <p:nvPr/>
        </p:nvSpPr>
        <p:spPr>
          <a:xfrm>
            <a:off x="2797810" y="1839214"/>
            <a:ext cx="521716" cy="3586480"/>
          </a:xfrm>
          <a:custGeom>
            <a:avLst/>
            <a:gdLst/>
            <a:ahLst/>
            <a:cxnLst/>
            <a:rect l="l" t="t" r="r" b="b"/>
            <a:pathLst>
              <a:path w="521716" h="3586480">
                <a:moveTo>
                  <a:pt x="515366" y="3580130"/>
                </a:moveTo>
                <a:cubicBezTo>
                  <a:pt x="374777" y="3580130"/>
                  <a:pt x="260858" y="3500374"/>
                  <a:pt x="260858" y="3401949"/>
                </a:cubicBezTo>
                <a:lnTo>
                  <a:pt x="260858" y="1971421"/>
                </a:lnTo>
                <a:cubicBezTo>
                  <a:pt x="260858" y="1872996"/>
                  <a:pt x="146939" y="1793240"/>
                  <a:pt x="6350" y="1793240"/>
                </a:cubicBezTo>
                <a:cubicBezTo>
                  <a:pt x="146939" y="1793240"/>
                  <a:pt x="260858" y="1713484"/>
                  <a:pt x="260858" y="1615059"/>
                </a:cubicBezTo>
                <a:lnTo>
                  <a:pt x="260858" y="184531"/>
                </a:lnTo>
                <a:cubicBezTo>
                  <a:pt x="260858" y="86106"/>
                  <a:pt x="374777" y="6350"/>
                  <a:pt x="515366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6350" cap="sq">
            <a:solidFill>
              <a:srgbClr val="F69426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4173" name="Image41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5868" y="1845564"/>
            <a:ext cx="6914388" cy="3573780"/>
          </a:xfrm>
          <a:prstGeom prst="rect">
            <a:avLst/>
          </a:prstGeom>
          <a:noFill/>
        </p:spPr>
      </p:pic>
      <p:sp>
        <p:nvSpPr>
          <p:cNvPr id="4174" name="Text Box4174"/>
          <p:cNvSpPr txBox="1"/>
          <p:nvPr/>
        </p:nvSpPr>
        <p:spPr>
          <a:xfrm>
            <a:off x="929640" y="762279"/>
            <a:ext cx="10080912" cy="55961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4406"/>
              </a:lnSpc>
            </a:pPr>
            <a:r>
              <a:rPr lang="en-US" altLang="zh-CN" sz="4400" b="1" spc="-4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Asset</a:t>
            </a:r>
            <a:r>
              <a:rPr lang="en-US" altLang="zh-CN" sz="4400" b="1" spc="-17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4400" b="1" spc="-3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Management:</a:t>
            </a:r>
            <a:r>
              <a:rPr lang="en-US" altLang="zh-CN" sz="4400" b="1" spc="-29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4400" b="1" spc="-4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Strengthening</a:t>
            </a:r>
            <a:r>
              <a:rPr lang="en-US" altLang="zh-CN" sz="4400" b="1" spc="-24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4400" b="1" spc="3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Security</a:t>
            </a:r>
            <a:endParaRPr lang="en-US" altLang="zh-CN" sz="4400">
              <a:latin typeface="Calibri"/>
              <a:ea typeface="Calibri"/>
              <a:cs typeface="Calibri"/>
            </a:endParaRPr>
          </a:p>
        </p:txBody>
      </p:sp>
      <p:sp>
        <p:nvSpPr>
          <p:cNvPr id="4175" name="Text Box4175"/>
          <p:cNvSpPr txBox="1"/>
          <p:nvPr/>
        </p:nvSpPr>
        <p:spPr>
          <a:xfrm>
            <a:off x="3623437" y="1979247"/>
            <a:ext cx="6477999" cy="41013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229"/>
              </a:lnSpc>
            </a:pPr>
            <a:r>
              <a:rPr lang="en-US" altLang="zh-CN" sz="28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2800" spc="498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-1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Systematic</a:t>
            </a:r>
            <a:r>
              <a:rPr lang="en-US" altLang="zh-CN" sz="2800" spc="1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identification</a:t>
            </a:r>
            <a:r>
              <a:rPr lang="en-US" altLang="zh-CN" sz="2800" spc="3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28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management</a:t>
            </a:r>
            <a:endParaRPr lang="en-US" altLang="zh-CN" sz="2800">
              <a:latin typeface="Calibri"/>
              <a:ea typeface="Calibri"/>
              <a:cs typeface="Calibri"/>
            </a:endParaRPr>
          </a:p>
        </p:txBody>
      </p:sp>
      <p:sp>
        <p:nvSpPr>
          <p:cNvPr id="4176" name="Text Box4176"/>
          <p:cNvSpPr txBox="1"/>
          <p:nvPr/>
        </p:nvSpPr>
        <p:spPr>
          <a:xfrm>
            <a:off x="3909949" y="2424430"/>
            <a:ext cx="5640743" cy="3550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796"/>
              </a:lnSpc>
            </a:pPr>
            <a:r>
              <a:rPr lang="en-US" altLang="zh-CN" sz="28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28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1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data,</a:t>
            </a:r>
            <a:r>
              <a:rPr lang="en-US" altLang="zh-CN" sz="28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personal</a:t>
            </a:r>
            <a:r>
              <a:rPr lang="en-US" altLang="zh-CN" sz="2800" spc="2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devices,</a:t>
            </a:r>
            <a:r>
              <a:rPr lang="en-US" altLang="zh-CN" sz="2800" spc="2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2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systems,</a:t>
            </a:r>
            <a:r>
              <a:rPr lang="en-US" altLang="zh-CN" sz="2800" spc="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endParaRPr lang="en-US" altLang="zh-CN" sz="2800">
              <a:latin typeface="Calibri"/>
              <a:ea typeface="Calibri"/>
              <a:cs typeface="Calibri"/>
            </a:endParaRPr>
          </a:p>
        </p:txBody>
      </p:sp>
      <p:sp>
        <p:nvSpPr>
          <p:cNvPr id="4177" name="Text Box4177"/>
          <p:cNvSpPr txBox="1"/>
          <p:nvPr/>
        </p:nvSpPr>
        <p:spPr>
          <a:xfrm>
            <a:off x="1809242" y="2880512"/>
            <a:ext cx="834900" cy="35539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798"/>
              </a:lnSpc>
            </a:pPr>
            <a:r>
              <a:rPr lang="en-US" altLang="zh-CN" sz="2800" b="1" spc="-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Asset</a:t>
            </a:r>
            <a:endParaRPr lang="en-US" altLang="zh-CN" sz="2800">
              <a:latin typeface="Calibri"/>
              <a:ea typeface="Calibri"/>
              <a:cs typeface="Calibri"/>
            </a:endParaRPr>
          </a:p>
        </p:txBody>
      </p:sp>
      <p:sp>
        <p:nvSpPr>
          <p:cNvPr id="4178" name="Text Box4178"/>
          <p:cNvSpPr txBox="1"/>
          <p:nvPr/>
        </p:nvSpPr>
        <p:spPr>
          <a:xfrm>
            <a:off x="534924" y="3271139"/>
            <a:ext cx="2109707" cy="3550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796"/>
              </a:lnSpc>
            </a:pPr>
            <a:r>
              <a:rPr lang="en-US" altLang="zh-CN" sz="2800" b="1" spc="-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Management:</a:t>
            </a:r>
            <a:endParaRPr lang="en-US" altLang="zh-CN" sz="2800">
              <a:latin typeface="Calibri"/>
              <a:ea typeface="Calibri"/>
              <a:cs typeface="Calibri"/>
            </a:endParaRPr>
          </a:p>
        </p:txBody>
      </p:sp>
      <p:sp>
        <p:nvSpPr>
          <p:cNvPr id="4179" name="Text Box4179"/>
          <p:cNvSpPr txBox="1"/>
          <p:nvPr/>
        </p:nvSpPr>
        <p:spPr>
          <a:xfrm>
            <a:off x="531876" y="3661283"/>
            <a:ext cx="2112903" cy="3550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796"/>
              </a:lnSpc>
            </a:pPr>
            <a:r>
              <a:rPr lang="en-US" altLang="zh-CN" sz="2800" b="1" spc="-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Strengthening</a:t>
            </a:r>
            <a:endParaRPr lang="en-US" altLang="zh-CN" sz="2800">
              <a:latin typeface="Calibri"/>
              <a:ea typeface="Calibri"/>
              <a:cs typeface="Calibri"/>
            </a:endParaRPr>
          </a:p>
        </p:txBody>
      </p:sp>
      <p:sp>
        <p:nvSpPr>
          <p:cNvPr id="4180" name="Text Box4180"/>
          <p:cNvSpPr txBox="1"/>
          <p:nvPr/>
        </p:nvSpPr>
        <p:spPr>
          <a:xfrm>
            <a:off x="1415796" y="4052951"/>
            <a:ext cx="1230144" cy="35509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796"/>
              </a:lnSpc>
            </a:pPr>
            <a:r>
              <a:rPr lang="en-US" altLang="zh-CN" sz="28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Security</a:t>
            </a:r>
            <a:endParaRPr lang="en-US" altLang="zh-CN" sz="2800">
              <a:latin typeface="Calibri"/>
              <a:ea typeface="Calibri"/>
              <a:cs typeface="Calibri"/>
            </a:endParaRPr>
          </a:p>
        </p:txBody>
      </p:sp>
      <p:sp>
        <p:nvSpPr>
          <p:cNvPr id="4181" name="Text Box4181"/>
          <p:cNvSpPr txBox="1"/>
          <p:nvPr/>
        </p:nvSpPr>
        <p:spPr>
          <a:xfrm>
            <a:off x="3909949" y="2814345"/>
            <a:ext cx="1307933" cy="35539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798"/>
              </a:lnSpc>
            </a:pPr>
            <a:r>
              <a:rPr lang="en-US" altLang="zh-CN" sz="2800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facilities.</a:t>
            </a:r>
            <a:endParaRPr lang="en-US" altLang="zh-CN" sz="2800">
              <a:latin typeface="Calibri"/>
              <a:ea typeface="Calibri"/>
              <a:cs typeface="Calibri"/>
            </a:endParaRPr>
          </a:p>
        </p:txBody>
      </p:sp>
      <p:sp>
        <p:nvSpPr>
          <p:cNvPr id="4182" name="Text Box4182"/>
          <p:cNvSpPr txBox="1"/>
          <p:nvPr/>
        </p:nvSpPr>
        <p:spPr>
          <a:xfrm>
            <a:off x="3623437" y="3270631"/>
            <a:ext cx="6671881" cy="74676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marL="286512" indent="-286512" algn="l" rtl="0">
              <a:lnSpc>
                <a:spcPts val="2940"/>
              </a:lnSpc>
            </a:pPr>
            <a:r>
              <a:rPr lang="en-US" altLang="zh-CN" sz="28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•</a:t>
            </a:r>
            <a:r>
              <a:rPr lang="en-US" altLang="zh-CN" sz="2800" spc="22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Prioritization</a:t>
            </a:r>
            <a:r>
              <a:rPr lang="en-US" altLang="zh-CN" sz="2800" spc="4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28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assets</a:t>
            </a:r>
            <a:r>
              <a:rPr lang="en-US" altLang="zh-CN" sz="28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based</a:t>
            </a:r>
            <a:r>
              <a:rPr lang="en-US" altLang="zh-CN" sz="2800" spc="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on</a:t>
            </a:r>
            <a:r>
              <a:rPr lang="en-US" altLang="zh-CN" sz="2800" spc="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significance</a:t>
            </a:r>
            <a:r>
              <a:rPr lang="en-US" altLang="zh-CN" sz="28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2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for</a:t>
            </a:r>
            <a:r>
              <a:rPr lang="en-US" altLang="zh-CN" sz="28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1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robust</a:t>
            </a:r>
            <a:r>
              <a:rPr lang="en-US" altLang="zh-CN" sz="2800" spc="3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2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security.</a:t>
            </a:r>
            <a:endParaRPr lang="en-US" altLang="zh-CN" sz="2800">
              <a:latin typeface="Calibri"/>
              <a:ea typeface="Calibri"/>
              <a:cs typeface="Calibri"/>
            </a:endParaRPr>
          </a:p>
        </p:txBody>
      </p:sp>
      <p:sp>
        <p:nvSpPr>
          <p:cNvPr id="4183" name="Text Box4183"/>
          <p:cNvSpPr txBox="1"/>
          <p:nvPr/>
        </p:nvSpPr>
        <p:spPr>
          <a:xfrm>
            <a:off x="3623437" y="4117746"/>
            <a:ext cx="6730281" cy="113586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marL="286512" indent="-286512" algn="l" rtl="0">
              <a:lnSpc>
                <a:spcPts val="2981"/>
              </a:lnSpc>
            </a:pPr>
            <a:r>
              <a:rPr lang="en-US" altLang="zh-CN" sz="28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•</a:t>
            </a:r>
            <a:r>
              <a:rPr lang="en-US" altLang="zh-CN" sz="2800" spc="22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Encompasses</a:t>
            </a:r>
            <a:r>
              <a:rPr lang="en-US" altLang="zh-CN" sz="2800" spc="2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1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diverse</a:t>
            </a:r>
            <a:r>
              <a:rPr lang="en-US" altLang="zh-CN" sz="2800" spc="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elements</a:t>
            </a:r>
            <a:r>
              <a:rPr lang="en-US" altLang="zh-CN" sz="2800" spc="1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such</a:t>
            </a:r>
            <a:r>
              <a:rPr lang="en-US" altLang="zh-CN" sz="28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as</a:t>
            </a:r>
            <a:r>
              <a:rPr lang="en-US" altLang="zh-CN" sz="28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1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data,</a:t>
            </a:r>
            <a:r>
              <a:rPr lang="en-US" altLang="zh-CN" sz="28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personal</a:t>
            </a:r>
            <a:r>
              <a:rPr lang="en-US" altLang="zh-CN" sz="2800" spc="2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devices,</a:t>
            </a:r>
            <a:r>
              <a:rPr lang="en-US" altLang="zh-CN" sz="2800" spc="1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2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systems,</a:t>
            </a:r>
            <a:r>
              <a:rPr lang="en-US" altLang="zh-CN" sz="2800" spc="2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28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facilities</a:t>
            </a:r>
            <a:r>
              <a:rPr lang="en-US" altLang="zh-CN" sz="2800" spc="63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within</a:t>
            </a:r>
            <a:r>
              <a:rPr lang="en-US" altLang="zh-CN" sz="2800" spc="2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2800" spc="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1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organization.</a:t>
            </a:r>
            <a:endParaRPr lang="en-US" altLang="zh-CN" sz="28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4" name="Path4184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4185" name="Image41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732" y="1810512"/>
            <a:ext cx="10384536" cy="3724656"/>
          </a:xfrm>
          <a:prstGeom prst="rect">
            <a:avLst/>
          </a:prstGeom>
          <a:noFill/>
        </p:spPr>
      </p:pic>
      <p:sp>
        <p:nvSpPr>
          <p:cNvPr id="4186" name="Text Box4186"/>
          <p:cNvSpPr txBox="1"/>
          <p:nvPr/>
        </p:nvSpPr>
        <p:spPr>
          <a:xfrm>
            <a:off x="929640" y="492506"/>
            <a:ext cx="5126683" cy="55930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4404"/>
              </a:lnSpc>
            </a:pPr>
            <a:r>
              <a:rPr lang="en-US" altLang="zh-CN" sz="4400" b="1" spc="-2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Network</a:t>
            </a:r>
            <a:r>
              <a:rPr lang="en-US" altLang="zh-CN" sz="4400" b="1" spc="-77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4400" b="1" spc="-8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Segmentation</a:t>
            </a:r>
            <a:endParaRPr lang="en-US" altLang="zh-CN" sz="4400">
              <a:latin typeface="Calibri Light"/>
              <a:ea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7" name="Image41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724"/>
          </a:xfrm>
          <a:prstGeom prst="rect">
            <a:avLst/>
          </a:prstGeom>
          <a:noFill/>
        </p:spPr>
      </p:pic>
      <p:pic>
        <p:nvPicPr>
          <p:cNvPr id="4188" name="Image418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9720" y="2837688"/>
            <a:ext cx="9162288" cy="1488948"/>
          </a:xfrm>
          <a:prstGeom prst="rect">
            <a:avLst/>
          </a:prstGeom>
          <a:noFill/>
        </p:spPr>
      </p:pic>
      <p:sp>
        <p:nvSpPr>
          <p:cNvPr id="4189" name="Text Box4189"/>
          <p:cNvSpPr txBox="1"/>
          <p:nvPr/>
        </p:nvSpPr>
        <p:spPr>
          <a:xfrm>
            <a:off x="1992757" y="3186811"/>
            <a:ext cx="8311827" cy="6598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5196"/>
              </a:lnSpc>
            </a:pPr>
            <a:r>
              <a:rPr lang="en-US" altLang="zh-CN" sz="5200" b="1" spc="-5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Network</a:t>
            </a:r>
            <a:r>
              <a:rPr lang="en-US" altLang="zh-CN" sz="5200" b="1" spc="-94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5200" b="1" spc="-4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Discovery</a:t>
            </a:r>
            <a:r>
              <a:rPr lang="en-US" altLang="zh-CN" sz="5200" b="1" spc="-94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5200" b="1" spc="-11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Introduction</a:t>
            </a:r>
            <a:endParaRPr lang="en-US" altLang="zh-CN" sz="5200">
              <a:latin typeface="Calibri Light"/>
              <a:ea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0" name="Image41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</p:spPr>
      </p:pic>
      <p:sp>
        <p:nvSpPr>
          <p:cNvPr id="4191" name="Text Box4191"/>
          <p:cNvSpPr txBox="1"/>
          <p:nvPr/>
        </p:nvSpPr>
        <p:spPr>
          <a:xfrm>
            <a:off x="299618" y="839115"/>
            <a:ext cx="2022488" cy="55961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4406"/>
              </a:lnSpc>
            </a:pPr>
            <a:r>
              <a:rPr lang="en-US" altLang="zh-CN" sz="4400" b="1" spc="2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Intrusion</a:t>
            </a:r>
            <a:endParaRPr lang="en-US" altLang="zh-CN" sz="440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4192" name="Text Box4192"/>
          <p:cNvSpPr txBox="1"/>
          <p:nvPr/>
        </p:nvSpPr>
        <p:spPr>
          <a:xfrm>
            <a:off x="299618" y="1443101"/>
            <a:ext cx="2205978" cy="55930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4404"/>
              </a:lnSpc>
            </a:pPr>
            <a:r>
              <a:rPr lang="en-US" altLang="zh-CN" sz="4400" b="1" spc="3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Detection</a:t>
            </a:r>
            <a:endParaRPr lang="en-US" altLang="zh-CN" sz="440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4193" name="Text Box4193"/>
          <p:cNvSpPr txBox="1"/>
          <p:nvPr/>
        </p:nvSpPr>
        <p:spPr>
          <a:xfrm>
            <a:off x="299618" y="2588260"/>
            <a:ext cx="3627649" cy="1626489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134"/>
              </a:lnSpc>
            </a:pPr>
            <a:r>
              <a:rPr lang="en-US" altLang="zh-CN" sz="2000" spc="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An</a:t>
            </a:r>
            <a:r>
              <a:rPr lang="en-US" altLang="zh-CN" sz="2000" spc="-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Intrusion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Detection</a:t>
            </a:r>
            <a:r>
              <a:rPr lang="en-US" altLang="zh-CN" sz="2000" spc="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-1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System</a:t>
            </a:r>
            <a:r>
              <a:rPr lang="en-US" altLang="zh-CN" sz="2000" spc="45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(IDS)</a:t>
            </a:r>
            <a:r>
              <a:rPr lang="en-US" altLang="zh-CN" sz="2000" spc="-1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is</a:t>
            </a:r>
            <a:r>
              <a:rPr lang="en-US" altLang="zh-CN" sz="2000" spc="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vital</a:t>
            </a:r>
            <a:r>
              <a:rPr lang="en-US" altLang="zh-CN" sz="2000" spc="1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tool</a:t>
            </a:r>
            <a:r>
              <a:rPr lang="en-US" altLang="zh-CN" sz="2000" spc="-1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en-US" altLang="zh-CN" sz="2000" spc="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-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cybersecurity.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It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detects</a:t>
            </a:r>
            <a:r>
              <a:rPr lang="en-US" altLang="zh-CN" sz="2000" spc="1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unusual</a:t>
            </a:r>
            <a:r>
              <a:rPr lang="en-US" altLang="zh-CN" sz="2000" spc="-1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digital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activity</a:t>
            </a:r>
            <a:r>
              <a:rPr lang="en-US" altLang="zh-CN" sz="2000" spc="45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2000" spc="-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-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raises</a:t>
            </a:r>
            <a:r>
              <a:rPr lang="en-US" altLang="zh-CN" sz="2000" spc="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alarms</a:t>
            </a:r>
            <a:r>
              <a:rPr lang="en-US" altLang="zh-CN" sz="2000" spc="1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when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-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necessary.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Analysts</a:t>
            </a:r>
            <a:r>
              <a:rPr lang="en-US" altLang="zh-CN" sz="2000" spc="1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then</a:t>
            </a:r>
            <a:r>
              <a:rPr lang="en-US" altLang="zh-CN" sz="2000" spc="-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-1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investigate</a:t>
            </a:r>
            <a:r>
              <a:rPr lang="en-US" altLang="zh-CN" sz="2000" spc="2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2000" spc="-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-1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take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actions,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such</a:t>
            </a:r>
            <a:r>
              <a:rPr lang="en-US" altLang="zh-CN" sz="2000" spc="-1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as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isolating</a:t>
            </a:r>
            <a:endParaRPr lang="en-US" altLang="zh-CN" sz="2000">
              <a:latin typeface="Calibri"/>
              <a:ea typeface="Calibri"/>
              <a:cs typeface="Calibri"/>
            </a:endParaRPr>
          </a:p>
        </p:txBody>
      </p:sp>
      <p:sp>
        <p:nvSpPr>
          <p:cNvPr id="4194" name="Text Box4194"/>
          <p:cNvSpPr txBox="1"/>
          <p:nvPr/>
        </p:nvSpPr>
        <p:spPr>
          <a:xfrm>
            <a:off x="299618" y="4234332"/>
            <a:ext cx="3534132" cy="25481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006"/>
              </a:lnSpc>
            </a:pPr>
            <a:r>
              <a:rPr lang="en-US" altLang="zh-CN" sz="2000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compromised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-1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systems</a:t>
            </a:r>
            <a:r>
              <a:rPr lang="en-US" altLang="zh-CN" sz="2000" spc="1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or</a:t>
            </a:r>
            <a:r>
              <a:rPr lang="en-US" altLang="zh-CN" sz="2000" spc="-1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blocking</a:t>
            </a:r>
            <a:endParaRPr lang="en-US" altLang="zh-CN" sz="2000">
              <a:latin typeface="Calibri"/>
              <a:ea typeface="Calibri"/>
              <a:cs typeface="Calibri"/>
            </a:endParaRPr>
          </a:p>
        </p:txBody>
      </p:sp>
      <p:sp>
        <p:nvSpPr>
          <p:cNvPr id="4195" name="Text Box4195"/>
          <p:cNvSpPr txBox="1"/>
          <p:nvPr/>
        </p:nvSpPr>
        <p:spPr>
          <a:xfrm>
            <a:off x="299618" y="4509135"/>
            <a:ext cx="3400405" cy="80314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108"/>
              </a:lnSpc>
            </a:pPr>
            <a:r>
              <a:rPr lang="en-US" altLang="zh-CN" sz="20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unauthorized</a:t>
            </a:r>
            <a:r>
              <a:rPr lang="en-US" altLang="zh-CN" sz="2000" spc="-1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access.</a:t>
            </a:r>
            <a:r>
              <a:rPr lang="en-US" altLang="zh-CN" sz="2000" spc="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en-US" altLang="zh-CN" sz="2000" spc="-1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essence,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an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IDS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-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plays </a:t>
            </a:r>
            <a:r>
              <a:rPr lang="en-US" altLang="zh-CN" sz="20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crucial</a:t>
            </a:r>
            <a:r>
              <a:rPr lang="en-US" altLang="zh-CN" sz="2000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-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role</a:t>
            </a:r>
            <a:r>
              <a:rPr lang="en-US" altLang="zh-CN" sz="2000" spc="1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en-US" altLang="zh-CN" sz="2000" spc="45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-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safeguarding</a:t>
            </a:r>
            <a:r>
              <a:rPr lang="en-US" altLang="zh-CN" sz="2000" spc="-1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digital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realm.</a:t>
            </a:r>
            <a:endParaRPr lang="en-US" altLang="zh-CN" sz="20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6" name="Image419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"/>
            <a:ext cx="12192000" cy="6857620"/>
          </a:xfrm>
          <a:prstGeom prst="rect">
            <a:avLst/>
          </a:prstGeom>
          <a:noFill/>
        </p:spPr>
      </p:pic>
      <p:sp>
        <p:nvSpPr>
          <p:cNvPr id="4197" name="Text Box4197"/>
          <p:cNvSpPr txBox="1"/>
          <p:nvPr/>
        </p:nvSpPr>
        <p:spPr>
          <a:xfrm>
            <a:off x="495910" y="4584980"/>
            <a:ext cx="7441258" cy="83850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6602"/>
              </a:lnSpc>
            </a:pPr>
            <a:r>
              <a:rPr lang="en-US" altLang="zh-CN" sz="6600" b="1" spc="-4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Secure</a:t>
            </a:r>
            <a:r>
              <a:rPr lang="en-US" altLang="zh-CN" sz="6600" b="1" spc="-94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6600" b="1" spc="-22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Remote</a:t>
            </a:r>
            <a:r>
              <a:rPr lang="en-US" altLang="zh-CN" sz="6600" b="1" spc="-91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6600" b="1" spc="1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Access</a:t>
            </a:r>
            <a:endParaRPr lang="en-US" altLang="zh-CN" sz="6600">
              <a:latin typeface="Calibri Light"/>
              <a:ea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" name="Path4198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4199" name="Image41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1996" y="1635252"/>
            <a:ext cx="6603492" cy="3784093"/>
          </a:xfrm>
          <a:prstGeom prst="rect">
            <a:avLst/>
          </a:prstGeom>
          <a:noFill/>
        </p:spPr>
      </p:pic>
      <p:sp>
        <p:nvSpPr>
          <p:cNvPr id="4200" name="Text Box4200"/>
          <p:cNvSpPr txBox="1"/>
          <p:nvPr/>
        </p:nvSpPr>
        <p:spPr>
          <a:xfrm>
            <a:off x="929640" y="1425448"/>
            <a:ext cx="4239621" cy="55930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4404"/>
              </a:lnSpc>
            </a:pPr>
            <a:r>
              <a:rPr lang="en-US" altLang="zh-CN" sz="4400" b="1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SIEM</a:t>
            </a:r>
            <a:r>
              <a:rPr lang="en-US" altLang="zh-CN" sz="4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4400" b="1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Introduction</a:t>
            </a:r>
            <a:endParaRPr lang="en-US" altLang="zh-CN" sz="4400">
              <a:latin typeface="Calibri"/>
              <a:ea typeface="Calibri"/>
              <a:cs typeface="Calibri"/>
            </a:endParaRPr>
          </a:p>
        </p:txBody>
      </p:sp>
      <p:sp>
        <p:nvSpPr>
          <p:cNvPr id="4201" name="Text Box4201"/>
          <p:cNvSpPr txBox="1"/>
          <p:nvPr/>
        </p:nvSpPr>
        <p:spPr>
          <a:xfrm>
            <a:off x="929640" y="2383206"/>
            <a:ext cx="3853892" cy="41513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269"/>
              </a:lnSpc>
            </a:pPr>
            <a:r>
              <a:rPr lang="en-US" altLang="zh-CN" sz="2400" spc="0" dirty="0">
                <a:solidFill>
                  <a:srgbClr val="333F50"/>
                </a:solidFill>
                <a:latin typeface="Noto Sans"/>
                <a:ea typeface="Noto Sans"/>
                <a:cs typeface="Noto Sans"/>
              </a:rPr>
              <a:t>SIEM</a:t>
            </a:r>
            <a:r>
              <a:rPr lang="en-US" altLang="zh-CN" sz="2400" dirty="0">
                <a:solidFill>
                  <a:srgbClr val="333F50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en-US" altLang="zh-CN" sz="2400" spc="0" dirty="0">
                <a:solidFill>
                  <a:srgbClr val="333F50"/>
                </a:solidFill>
                <a:latin typeface="Noto Sans"/>
                <a:ea typeface="Noto Sans"/>
                <a:cs typeface="Noto Sans"/>
              </a:rPr>
              <a:t>software</a:t>
            </a:r>
            <a:r>
              <a:rPr lang="en-US" altLang="zh-CN" sz="2400" spc="-7" dirty="0">
                <a:solidFill>
                  <a:srgbClr val="333F50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en-US" altLang="zh-CN" sz="2400" spc="1" dirty="0">
                <a:solidFill>
                  <a:srgbClr val="333F50"/>
                </a:solidFill>
                <a:latin typeface="Noto Sans"/>
                <a:ea typeface="Noto Sans"/>
                <a:cs typeface="Noto Sans"/>
              </a:rPr>
              <a:t>collects</a:t>
            </a:r>
            <a:r>
              <a:rPr lang="en-US" altLang="zh-CN" sz="2400" spc="-11" dirty="0">
                <a:solidFill>
                  <a:srgbClr val="333F50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en-US" altLang="zh-CN" sz="2400" spc="0" dirty="0">
                <a:solidFill>
                  <a:srgbClr val="333F50"/>
                </a:solidFill>
                <a:latin typeface="Noto Sans"/>
                <a:ea typeface="Noto Sans"/>
                <a:cs typeface="Noto Sans"/>
              </a:rPr>
              <a:t>and</a:t>
            </a:r>
            <a:endParaRPr lang="en-US" altLang="zh-CN" sz="2400">
              <a:latin typeface="Noto Sans"/>
              <a:ea typeface="Noto Sans"/>
              <a:cs typeface="Noto Sans"/>
            </a:endParaRPr>
          </a:p>
        </p:txBody>
      </p:sp>
      <p:sp>
        <p:nvSpPr>
          <p:cNvPr id="4202" name="Text Box4202"/>
          <p:cNvSpPr txBox="1"/>
          <p:nvPr/>
        </p:nvSpPr>
        <p:spPr>
          <a:xfrm>
            <a:off x="929640" y="2748966"/>
            <a:ext cx="2915717" cy="41513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269"/>
              </a:lnSpc>
            </a:pPr>
            <a:r>
              <a:rPr lang="en-US" altLang="zh-CN" sz="2400" spc="0" dirty="0">
                <a:solidFill>
                  <a:srgbClr val="333F50"/>
                </a:solidFill>
                <a:latin typeface="Noto Sans"/>
                <a:ea typeface="Noto Sans"/>
                <a:cs typeface="Noto Sans"/>
              </a:rPr>
              <a:t>aggregates</a:t>
            </a:r>
            <a:r>
              <a:rPr lang="en-US" altLang="zh-CN" sz="2400" spc="-7" dirty="0">
                <a:solidFill>
                  <a:srgbClr val="333F50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en-US" altLang="zh-CN" sz="2400" spc="0" dirty="0">
                <a:solidFill>
                  <a:srgbClr val="333F50"/>
                </a:solidFill>
                <a:latin typeface="Noto Sans"/>
                <a:ea typeface="Noto Sans"/>
                <a:cs typeface="Noto Sans"/>
              </a:rPr>
              <a:t>log</a:t>
            </a:r>
            <a:r>
              <a:rPr lang="en-US" altLang="zh-CN" sz="2400" dirty="0">
                <a:solidFill>
                  <a:srgbClr val="333F50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en-US" altLang="zh-CN" sz="2400" spc="0" dirty="0">
                <a:solidFill>
                  <a:srgbClr val="333F50"/>
                </a:solidFill>
                <a:latin typeface="Noto Sans"/>
                <a:ea typeface="Noto Sans"/>
                <a:cs typeface="Noto Sans"/>
              </a:rPr>
              <a:t>data</a:t>
            </a:r>
            <a:endParaRPr lang="en-US" altLang="zh-CN" sz="2400">
              <a:latin typeface="Noto Sans"/>
              <a:ea typeface="Noto Sans"/>
              <a:cs typeface="Noto Sans"/>
            </a:endParaRPr>
          </a:p>
        </p:txBody>
      </p:sp>
      <p:sp>
        <p:nvSpPr>
          <p:cNvPr id="4203" name="Text Box4203"/>
          <p:cNvSpPr txBox="1"/>
          <p:nvPr/>
        </p:nvSpPr>
        <p:spPr>
          <a:xfrm>
            <a:off x="929640" y="3114726"/>
            <a:ext cx="3806648" cy="41513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269"/>
              </a:lnSpc>
            </a:pPr>
            <a:r>
              <a:rPr lang="en-US" altLang="zh-CN" sz="2400" spc="1" dirty="0">
                <a:solidFill>
                  <a:srgbClr val="333F50"/>
                </a:solidFill>
                <a:latin typeface="Noto Sans"/>
                <a:ea typeface="Noto Sans"/>
                <a:cs typeface="Noto Sans"/>
              </a:rPr>
              <a:t>generated</a:t>
            </a:r>
            <a:r>
              <a:rPr lang="en-US" altLang="zh-CN" sz="2400" spc="-27" dirty="0">
                <a:solidFill>
                  <a:srgbClr val="333F50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en-US" altLang="zh-CN" sz="2400" spc="1" dirty="0">
                <a:solidFill>
                  <a:srgbClr val="333F50"/>
                </a:solidFill>
                <a:latin typeface="Noto Sans"/>
                <a:ea typeface="Noto Sans"/>
                <a:cs typeface="Noto Sans"/>
              </a:rPr>
              <a:t>throughout</a:t>
            </a:r>
            <a:r>
              <a:rPr lang="en-US" altLang="zh-CN" sz="2400" spc="-9" dirty="0">
                <a:solidFill>
                  <a:srgbClr val="333F50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en-US" altLang="zh-CN" sz="2400" spc="0" dirty="0">
                <a:solidFill>
                  <a:srgbClr val="333F50"/>
                </a:solidFill>
                <a:latin typeface="Noto Sans"/>
                <a:ea typeface="Noto Sans"/>
                <a:cs typeface="Noto Sans"/>
              </a:rPr>
              <a:t>the</a:t>
            </a:r>
            <a:endParaRPr lang="en-US" altLang="zh-CN" sz="2400">
              <a:latin typeface="Noto Sans"/>
              <a:ea typeface="Noto Sans"/>
              <a:cs typeface="Noto Sans"/>
            </a:endParaRPr>
          </a:p>
        </p:txBody>
      </p:sp>
      <p:sp>
        <p:nvSpPr>
          <p:cNvPr id="4204" name="Text Box4204"/>
          <p:cNvSpPr txBox="1"/>
          <p:nvPr/>
        </p:nvSpPr>
        <p:spPr>
          <a:xfrm>
            <a:off x="929640" y="3480160"/>
            <a:ext cx="3377472" cy="41555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272"/>
              </a:lnSpc>
            </a:pPr>
            <a:r>
              <a:rPr lang="en-US" altLang="zh-CN" sz="2400" spc="2" dirty="0">
                <a:solidFill>
                  <a:srgbClr val="333F50"/>
                </a:solidFill>
                <a:latin typeface="Noto Sans"/>
                <a:ea typeface="Noto Sans"/>
                <a:cs typeface="Noto Sans"/>
              </a:rPr>
              <a:t>entire</a:t>
            </a:r>
            <a:r>
              <a:rPr lang="en-US" altLang="zh-CN" sz="2400" spc="-24" dirty="0">
                <a:solidFill>
                  <a:srgbClr val="333F50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en-US" altLang="zh-CN" sz="2400" spc="0" dirty="0">
                <a:solidFill>
                  <a:srgbClr val="333F50"/>
                </a:solidFill>
                <a:latin typeface="Noto Sans"/>
                <a:ea typeface="Noto Sans"/>
                <a:cs typeface="Noto Sans"/>
              </a:rPr>
              <a:t>IT</a:t>
            </a:r>
            <a:r>
              <a:rPr lang="en-US" altLang="zh-CN" sz="2400" spc="10" dirty="0">
                <a:solidFill>
                  <a:srgbClr val="333F50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en-US" altLang="zh-CN" sz="2400" spc="-1" dirty="0">
                <a:solidFill>
                  <a:srgbClr val="333F50"/>
                </a:solidFill>
                <a:latin typeface="Noto Sans"/>
                <a:ea typeface="Noto Sans"/>
                <a:cs typeface="Noto Sans"/>
              </a:rPr>
              <a:t>infrastructure,</a:t>
            </a:r>
            <a:endParaRPr lang="en-US" altLang="zh-CN" sz="2400">
              <a:latin typeface="Noto Sans"/>
              <a:ea typeface="Noto Sans"/>
              <a:cs typeface="Noto Sans"/>
            </a:endParaRPr>
          </a:p>
        </p:txBody>
      </p:sp>
      <p:sp>
        <p:nvSpPr>
          <p:cNvPr id="4205" name="Text Box4205"/>
          <p:cNvSpPr txBox="1"/>
          <p:nvPr/>
        </p:nvSpPr>
        <p:spPr>
          <a:xfrm>
            <a:off x="929640" y="3846627"/>
            <a:ext cx="3469539" cy="41513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269"/>
              </a:lnSpc>
            </a:pPr>
            <a:r>
              <a:rPr lang="en-US" altLang="zh-CN" sz="2400" spc="0" dirty="0">
                <a:solidFill>
                  <a:srgbClr val="333F50"/>
                </a:solidFill>
                <a:latin typeface="Noto Sans"/>
                <a:ea typeface="Noto Sans"/>
                <a:cs typeface="Noto Sans"/>
              </a:rPr>
              <a:t>from</a:t>
            </a:r>
            <a:r>
              <a:rPr lang="en-US" altLang="zh-CN" sz="2400" dirty="0">
                <a:solidFill>
                  <a:srgbClr val="333F50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en-US" altLang="zh-CN" sz="2400" spc="0" dirty="0">
                <a:solidFill>
                  <a:srgbClr val="333F50"/>
                </a:solidFill>
                <a:latin typeface="Noto Sans"/>
                <a:ea typeface="Noto Sans"/>
                <a:cs typeface="Noto Sans"/>
              </a:rPr>
              <a:t>cloud</a:t>
            </a:r>
            <a:r>
              <a:rPr lang="en-US" altLang="zh-CN" sz="2400" dirty="0">
                <a:solidFill>
                  <a:srgbClr val="333F50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en-US" altLang="zh-CN" sz="2400" spc="0" dirty="0">
                <a:solidFill>
                  <a:srgbClr val="333F50"/>
                </a:solidFill>
                <a:latin typeface="Noto Sans"/>
                <a:ea typeface="Noto Sans"/>
                <a:cs typeface="Noto Sans"/>
              </a:rPr>
              <a:t>systems</a:t>
            </a:r>
            <a:r>
              <a:rPr lang="en-US" altLang="zh-CN" sz="2400" spc="10" dirty="0">
                <a:solidFill>
                  <a:srgbClr val="333F50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en-US" altLang="zh-CN" sz="2400" spc="0" dirty="0">
                <a:solidFill>
                  <a:srgbClr val="333F50"/>
                </a:solidFill>
                <a:latin typeface="Noto Sans"/>
                <a:ea typeface="Noto Sans"/>
                <a:cs typeface="Noto Sans"/>
              </a:rPr>
              <a:t>and</a:t>
            </a:r>
            <a:endParaRPr lang="en-US" altLang="zh-CN" sz="2400">
              <a:latin typeface="Noto Sans"/>
              <a:ea typeface="Noto Sans"/>
              <a:cs typeface="Noto Sans"/>
            </a:endParaRPr>
          </a:p>
        </p:txBody>
      </p:sp>
      <p:sp>
        <p:nvSpPr>
          <p:cNvPr id="4206" name="Text Box4206"/>
          <p:cNvSpPr txBox="1"/>
          <p:nvPr/>
        </p:nvSpPr>
        <p:spPr>
          <a:xfrm>
            <a:off x="929640" y="4212387"/>
            <a:ext cx="4028237" cy="41513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269"/>
              </a:lnSpc>
            </a:pPr>
            <a:r>
              <a:rPr lang="en-US" altLang="zh-CN" sz="2400" spc="0" dirty="0">
                <a:solidFill>
                  <a:srgbClr val="333F50"/>
                </a:solidFill>
                <a:latin typeface="Noto Sans"/>
                <a:ea typeface="Noto Sans"/>
                <a:cs typeface="Noto Sans"/>
              </a:rPr>
              <a:t>applications</a:t>
            </a:r>
            <a:r>
              <a:rPr lang="en-US" altLang="zh-CN" sz="2400" spc="22" dirty="0">
                <a:solidFill>
                  <a:srgbClr val="333F50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en-US" altLang="zh-CN" sz="2400" spc="0" dirty="0">
                <a:solidFill>
                  <a:srgbClr val="333F50"/>
                </a:solidFill>
                <a:latin typeface="Noto Sans"/>
                <a:ea typeface="Noto Sans"/>
                <a:cs typeface="Noto Sans"/>
              </a:rPr>
              <a:t>to</a:t>
            </a:r>
            <a:r>
              <a:rPr lang="en-US" altLang="zh-CN" sz="2400" spc="-14" dirty="0">
                <a:solidFill>
                  <a:srgbClr val="333F50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en-US" altLang="zh-CN" sz="2400" spc="0" dirty="0">
                <a:solidFill>
                  <a:srgbClr val="333F50"/>
                </a:solidFill>
                <a:latin typeface="Noto Sans"/>
                <a:ea typeface="Noto Sans"/>
                <a:cs typeface="Noto Sans"/>
              </a:rPr>
              <a:t>network</a:t>
            </a:r>
            <a:r>
              <a:rPr lang="en-US" altLang="zh-CN" sz="2400" dirty="0">
                <a:solidFill>
                  <a:srgbClr val="333F50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en-US" altLang="zh-CN" sz="2400" spc="0" dirty="0">
                <a:solidFill>
                  <a:srgbClr val="333F50"/>
                </a:solidFill>
                <a:latin typeface="Noto Sans"/>
                <a:ea typeface="Noto Sans"/>
                <a:cs typeface="Noto Sans"/>
              </a:rPr>
              <a:t>and</a:t>
            </a:r>
            <a:endParaRPr lang="en-US" altLang="zh-CN" sz="2400">
              <a:latin typeface="Noto Sans"/>
              <a:ea typeface="Noto Sans"/>
              <a:cs typeface="Noto Sans"/>
            </a:endParaRPr>
          </a:p>
        </p:txBody>
      </p:sp>
      <p:sp>
        <p:nvSpPr>
          <p:cNvPr id="4207" name="Text Box4207"/>
          <p:cNvSpPr txBox="1"/>
          <p:nvPr/>
        </p:nvSpPr>
        <p:spPr>
          <a:xfrm>
            <a:off x="929640" y="4578147"/>
            <a:ext cx="3516783" cy="41513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269"/>
              </a:lnSpc>
            </a:pPr>
            <a:r>
              <a:rPr lang="en-US" altLang="zh-CN" sz="2400" spc="2" dirty="0">
                <a:solidFill>
                  <a:srgbClr val="333F50"/>
                </a:solidFill>
                <a:latin typeface="Noto Sans"/>
                <a:ea typeface="Noto Sans"/>
                <a:cs typeface="Noto Sans"/>
              </a:rPr>
              <a:t>security</a:t>
            </a:r>
            <a:r>
              <a:rPr lang="en-US" altLang="zh-CN" sz="2400" spc="-18" dirty="0">
                <a:solidFill>
                  <a:srgbClr val="333F50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en-US" altLang="zh-CN" sz="2400" spc="-4" dirty="0">
                <a:solidFill>
                  <a:srgbClr val="333F50"/>
                </a:solidFill>
                <a:latin typeface="Noto Sans"/>
                <a:ea typeface="Noto Sans"/>
                <a:cs typeface="Noto Sans"/>
              </a:rPr>
              <a:t>devices,</a:t>
            </a:r>
            <a:r>
              <a:rPr lang="en-US" altLang="zh-CN" sz="2400" spc="-23" dirty="0">
                <a:solidFill>
                  <a:srgbClr val="333F50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en-US" altLang="zh-CN" sz="2400" spc="0" dirty="0">
                <a:solidFill>
                  <a:srgbClr val="333F50"/>
                </a:solidFill>
                <a:latin typeface="Noto Sans"/>
                <a:ea typeface="Noto Sans"/>
                <a:cs typeface="Noto Sans"/>
              </a:rPr>
              <a:t>such</a:t>
            </a:r>
            <a:r>
              <a:rPr lang="en-US" altLang="zh-CN" sz="2400" dirty="0">
                <a:solidFill>
                  <a:srgbClr val="333F50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en-US" altLang="zh-CN" sz="2400" spc="0" dirty="0">
                <a:solidFill>
                  <a:srgbClr val="333F50"/>
                </a:solidFill>
                <a:latin typeface="Noto Sans"/>
                <a:ea typeface="Noto Sans"/>
                <a:cs typeface="Noto Sans"/>
              </a:rPr>
              <a:t>as</a:t>
            </a:r>
            <a:endParaRPr lang="en-US" altLang="zh-CN" sz="2400">
              <a:latin typeface="Noto Sans"/>
              <a:ea typeface="Noto Sans"/>
              <a:cs typeface="Noto Sans"/>
            </a:endParaRPr>
          </a:p>
        </p:txBody>
      </p:sp>
      <p:sp>
        <p:nvSpPr>
          <p:cNvPr id="4208" name="Text Box4208"/>
          <p:cNvSpPr txBox="1"/>
          <p:nvPr/>
        </p:nvSpPr>
        <p:spPr>
          <a:xfrm>
            <a:off x="929640" y="4942057"/>
            <a:ext cx="3267025" cy="41555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272"/>
              </a:lnSpc>
            </a:pPr>
            <a:r>
              <a:rPr lang="en-US" altLang="zh-CN" sz="2400" spc="2" dirty="0">
                <a:solidFill>
                  <a:srgbClr val="333F50"/>
                </a:solidFill>
                <a:latin typeface="Noto Sans"/>
                <a:ea typeface="Noto Sans"/>
                <a:cs typeface="Noto Sans"/>
              </a:rPr>
              <a:t>firewalls</a:t>
            </a:r>
            <a:r>
              <a:rPr lang="en-US" altLang="zh-CN" sz="2400" spc="-12" dirty="0">
                <a:solidFill>
                  <a:srgbClr val="333F50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en-US" altLang="zh-CN" sz="2400" spc="0" dirty="0">
                <a:solidFill>
                  <a:srgbClr val="333F50"/>
                </a:solidFill>
                <a:latin typeface="Noto Sans"/>
                <a:ea typeface="Noto Sans"/>
                <a:cs typeface="Noto Sans"/>
              </a:rPr>
              <a:t>and</a:t>
            </a:r>
            <a:r>
              <a:rPr lang="en-US" altLang="zh-CN" sz="2400" spc="12" dirty="0">
                <a:solidFill>
                  <a:srgbClr val="333F50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en-US" altLang="zh-CN" sz="2400" spc="2" dirty="0">
                <a:solidFill>
                  <a:srgbClr val="333F50"/>
                </a:solidFill>
                <a:latin typeface="Noto Sans"/>
                <a:ea typeface="Noto Sans"/>
                <a:cs typeface="Noto Sans"/>
              </a:rPr>
              <a:t>antivirus.</a:t>
            </a:r>
            <a:endParaRPr lang="en-US" altLang="zh-CN" sz="2400">
              <a:latin typeface="Noto Sans"/>
              <a:ea typeface="Noto Sans"/>
              <a:cs typeface="Noto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9" name="Image420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206</Words>
  <Application>Microsoft Office PowerPoint</Application>
  <PresentationFormat>Widescreen</PresentationFormat>
  <Paragraphs>86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Noto Sans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ws</dc:creator>
  <cp:lastModifiedBy>Alireza Nk</cp:lastModifiedBy>
  <cp:revision>13</cp:revision>
  <dcterms:created xsi:type="dcterms:W3CDTF">2017-10-23T09:06:44Z</dcterms:created>
  <dcterms:modified xsi:type="dcterms:W3CDTF">2026-02-12T10:17:20Z</dcterms:modified>
</cp:coreProperties>
</file>