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958" autoAdjust="0"/>
  </p:normalViewPr>
  <p:slideViewPr>
    <p:cSldViewPr>
      <p:cViewPr varScale="1">
        <p:scale>
          <a:sx n="64" d="100"/>
          <a:sy n="64" d="100"/>
        </p:scale>
        <p:origin x="113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291E9-F746-4D1B-B703-A9FFECD5E57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E00B-1DF8-43E1-AFCF-4AD4EDE99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75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5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0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4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E00B-1DF8-43E1-AFCF-4AD4EDE998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Path342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430" name="Image34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grpSp>
        <p:nvGrpSpPr>
          <p:cNvPr id="3431" name="Group3431"/>
          <p:cNvGrpSpPr/>
          <p:nvPr/>
        </p:nvGrpSpPr>
        <p:grpSpPr>
          <a:xfrm>
            <a:off x="4060952" y="763016"/>
            <a:ext cx="7849616" cy="705104"/>
            <a:chOff x="4060952" y="763016"/>
            <a:chExt cx="7849616" cy="705104"/>
          </a:xfrm>
        </p:grpSpPr>
        <p:sp>
          <p:nvSpPr>
            <p:cNvPr id="3432" name="Path3432"/>
            <p:cNvSpPr/>
            <p:nvPr/>
          </p:nvSpPr>
          <p:spPr>
            <a:xfrm>
              <a:off x="4073652" y="1027176"/>
              <a:ext cx="7824216" cy="428244"/>
            </a:xfrm>
            <a:custGeom>
              <a:avLst/>
              <a:gdLst/>
              <a:ahLst/>
              <a:cxnLst/>
              <a:rect l="l" t="t" r="r" b="b"/>
              <a:pathLst>
                <a:path w="7824216" h="428244">
                  <a:moveTo>
                    <a:pt x="0" y="428244"/>
                  </a:moveTo>
                  <a:lnTo>
                    <a:pt x="7824216" y="428244"/>
                  </a:lnTo>
                  <a:lnTo>
                    <a:pt x="7824216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33" name="Path3433"/>
            <p:cNvSpPr/>
            <p:nvPr/>
          </p:nvSpPr>
          <p:spPr>
            <a:xfrm>
              <a:off x="4060952" y="1014476"/>
              <a:ext cx="7849616" cy="453644"/>
            </a:xfrm>
            <a:custGeom>
              <a:avLst/>
              <a:gdLst/>
              <a:ahLst/>
              <a:cxnLst/>
              <a:rect l="l" t="t" r="r" b="b"/>
              <a:pathLst>
                <a:path w="7849616" h="453644">
                  <a:moveTo>
                    <a:pt x="12700" y="440944"/>
                  </a:moveTo>
                  <a:lnTo>
                    <a:pt x="7836916" y="440944"/>
                  </a:lnTo>
                  <a:lnTo>
                    <a:pt x="7836916" y="12700"/>
                  </a:lnTo>
                  <a:lnTo>
                    <a:pt x="12700" y="12700"/>
                  </a:lnTo>
                  <a:lnTo>
                    <a:pt x="12700" y="44094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34" name="Path3434"/>
            <p:cNvSpPr/>
            <p:nvPr/>
          </p:nvSpPr>
          <p:spPr>
            <a:xfrm>
              <a:off x="4465320" y="775716"/>
              <a:ext cx="5475732" cy="501396"/>
            </a:xfrm>
            <a:custGeom>
              <a:avLst/>
              <a:gdLst/>
              <a:ahLst/>
              <a:cxnLst/>
              <a:rect l="l" t="t" r="r" b="b"/>
              <a:pathLst>
                <a:path w="5475732" h="501396">
                  <a:moveTo>
                    <a:pt x="0" y="83566"/>
                  </a:moveTo>
                  <a:cubicBezTo>
                    <a:pt x="0" y="37465"/>
                    <a:pt x="37465" y="0"/>
                    <a:pt x="83566" y="0"/>
                  </a:cubicBezTo>
                  <a:lnTo>
                    <a:pt x="5392166" y="0"/>
                  </a:lnTo>
                  <a:cubicBezTo>
                    <a:pt x="5438267" y="0"/>
                    <a:pt x="5475732" y="37465"/>
                    <a:pt x="5475732" y="83566"/>
                  </a:cubicBezTo>
                  <a:lnTo>
                    <a:pt x="5475732" y="417830"/>
                  </a:lnTo>
                  <a:cubicBezTo>
                    <a:pt x="5475732" y="463931"/>
                    <a:pt x="5438267" y="501396"/>
                    <a:pt x="5392166" y="501396"/>
                  </a:cubicBezTo>
                  <a:lnTo>
                    <a:pt x="83566" y="501396"/>
                  </a:lnTo>
                  <a:cubicBezTo>
                    <a:pt x="37465" y="501396"/>
                    <a:pt x="0" y="463931"/>
                    <a:pt x="0" y="417830"/>
                  </a:cubicBezTo>
                  <a:lnTo>
                    <a:pt x="0" y="83566"/>
                  </a:lnTo>
                  <a:close/>
                </a:path>
              </a:pathLst>
            </a:custGeom>
            <a:solidFill>
              <a:srgbClr val="7030A0">
                <a:alpha val="100000"/>
              </a:srgbClr>
            </a:solidFill>
            <a:ln w="0" cap="sq">
              <a:solidFill>
                <a:srgbClr val="7030A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35" name="Path3435"/>
            <p:cNvSpPr/>
            <p:nvPr/>
          </p:nvSpPr>
          <p:spPr>
            <a:xfrm>
              <a:off x="4452620" y="763016"/>
              <a:ext cx="5501132" cy="526796"/>
            </a:xfrm>
            <a:custGeom>
              <a:avLst/>
              <a:gdLst/>
              <a:ahLst/>
              <a:cxnLst/>
              <a:rect l="l" t="t" r="r" b="b"/>
              <a:pathLst>
                <a:path w="5501132" h="526796">
                  <a:moveTo>
                    <a:pt x="12700" y="96266"/>
                  </a:moveTo>
                  <a:cubicBezTo>
                    <a:pt x="12700" y="50165"/>
                    <a:pt x="50165" y="12700"/>
                    <a:pt x="96266" y="12700"/>
                  </a:cubicBezTo>
                  <a:lnTo>
                    <a:pt x="5404866" y="12700"/>
                  </a:lnTo>
                  <a:cubicBezTo>
                    <a:pt x="5450967" y="12700"/>
                    <a:pt x="5488432" y="50165"/>
                    <a:pt x="5488432" y="96266"/>
                  </a:cubicBezTo>
                  <a:lnTo>
                    <a:pt x="5488432" y="430530"/>
                  </a:lnTo>
                  <a:cubicBezTo>
                    <a:pt x="5488432" y="476631"/>
                    <a:pt x="5450967" y="514096"/>
                    <a:pt x="5404866" y="514096"/>
                  </a:cubicBezTo>
                  <a:lnTo>
                    <a:pt x="96266" y="514096"/>
                  </a:lnTo>
                  <a:cubicBezTo>
                    <a:pt x="50165" y="514096"/>
                    <a:pt x="12700" y="476631"/>
                    <a:pt x="12700" y="430530"/>
                  </a:cubicBezTo>
                  <a:lnTo>
                    <a:pt x="12700" y="96266"/>
                  </a:lnTo>
                  <a:close/>
                </a:path>
              </a:pathLst>
            </a:custGeom>
            <a:solidFill>
              <a:srgbClr val="7030A0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36" name="Text Box3436"/>
            <p:cNvSpPr txBox="1"/>
            <p:nvPr/>
          </p:nvSpPr>
          <p:spPr>
            <a:xfrm>
              <a:off x="4697603" y="926084"/>
              <a:ext cx="4806883" cy="21640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704"/>
                </a:lnSpc>
              </a:pP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FR1</a:t>
              </a:r>
              <a:r>
                <a:rPr lang="en-US" altLang="zh-CN" sz="17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–</a:t>
              </a:r>
              <a:r>
                <a:rPr lang="en-US" altLang="zh-CN" sz="17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Identification,</a:t>
              </a:r>
              <a:r>
                <a:rPr lang="en-US" altLang="zh-CN" sz="1700" spc="-4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authentication</a:t>
              </a:r>
              <a:r>
                <a:rPr lang="en-US" altLang="zh-CN" sz="1700" spc="-29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and</a:t>
              </a:r>
              <a:r>
                <a:rPr lang="en-US" altLang="zh-CN" sz="1700" spc="-2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access</a:t>
              </a:r>
              <a:r>
                <a:rPr lang="en-US" altLang="zh-CN" sz="1700" spc="-1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control</a:t>
              </a:r>
              <a:endParaRPr lang="en-US" altLang="zh-CN" sz="17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437" name="Group3437"/>
          <p:cNvGrpSpPr/>
          <p:nvPr/>
        </p:nvGrpSpPr>
        <p:grpSpPr>
          <a:xfrm>
            <a:off x="4060952" y="2305304"/>
            <a:ext cx="7849616" cy="705104"/>
            <a:chOff x="4060952" y="2305304"/>
            <a:chExt cx="7849616" cy="705104"/>
          </a:xfrm>
        </p:grpSpPr>
        <p:sp>
          <p:nvSpPr>
            <p:cNvPr id="3438" name="Path3438"/>
            <p:cNvSpPr/>
            <p:nvPr/>
          </p:nvSpPr>
          <p:spPr>
            <a:xfrm>
              <a:off x="4073652" y="2569464"/>
              <a:ext cx="7824216" cy="428244"/>
            </a:xfrm>
            <a:custGeom>
              <a:avLst/>
              <a:gdLst/>
              <a:ahLst/>
              <a:cxnLst/>
              <a:rect l="l" t="t" r="r" b="b"/>
              <a:pathLst>
                <a:path w="7824216" h="428244">
                  <a:moveTo>
                    <a:pt x="0" y="428244"/>
                  </a:moveTo>
                  <a:lnTo>
                    <a:pt x="7824216" y="428244"/>
                  </a:lnTo>
                  <a:lnTo>
                    <a:pt x="7824216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39" name="Path3439"/>
            <p:cNvSpPr/>
            <p:nvPr/>
          </p:nvSpPr>
          <p:spPr>
            <a:xfrm>
              <a:off x="4060952" y="2556764"/>
              <a:ext cx="7849616" cy="453644"/>
            </a:xfrm>
            <a:custGeom>
              <a:avLst/>
              <a:gdLst/>
              <a:ahLst/>
              <a:cxnLst/>
              <a:rect l="l" t="t" r="r" b="b"/>
              <a:pathLst>
                <a:path w="7849616" h="453644">
                  <a:moveTo>
                    <a:pt x="12700" y="440944"/>
                  </a:moveTo>
                  <a:lnTo>
                    <a:pt x="7836916" y="440944"/>
                  </a:lnTo>
                  <a:lnTo>
                    <a:pt x="7836916" y="12700"/>
                  </a:lnTo>
                  <a:lnTo>
                    <a:pt x="12700" y="12700"/>
                  </a:lnTo>
                  <a:lnTo>
                    <a:pt x="12700" y="44094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40" name="Path3440"/>
            <p:cNvSpPr/>
            <p:nvPr/>
          </p:nvSpPr>
          <p:spPr>
            <a:xfrm>
              <a:off x="4465320" y="2318004"/>
              <a:ext cx="5475732" cy="501396"/>
            </a:xfrm>
            <a:custGeom>
              <a:avLst/>
              <a:gdLst/>
              <a:ahLst/>
              <a:cxnLst/>
              <a:rect l="l" t="t" r="r" b="b"/>
              <a:pathLst>
                <a:path w="5475732" h="501396">
                  <a:moveTo>
                    <a:pt x="0" y="83566"/>
                  </a:moveTo>
                  <a:cubicBezTo>
                    <a:pt x="0" y="37465"/>
                    <a:pt x="37465" y="0"/>
                    <a:pt x="83566" y="0"/>
                  </a:cubicBezTo>
                  <a:lnTo>
                    <a:pt x="5392166" y="0"/>
                  </a:lnTo>
                  <a:cubicBezTo>
                    <a:pt x="5438267" y="0"/>
                    <a:pt x="5475732" y="37465"/>
                    <a:pt x="5475732" y="83566"/>
                  </a:cubicBezTo>
                  <a:lnTo>
                    <a:pt x="5475732" y="417830"/>
                  </a:lnTo>
                  <a:cubicBezTo>
                    <a:pt x="5475732" y="463931"/>
                    <a:pt x="5438267" y="501396"/>
                    <a:pt x="5392166" y="501396"/>
                  </a:cubicBezTo>
                  <a:lnTo>
                    <a:pt x="83566" y="501396"/>
                  </a:lnTo>
                  <a:cubicBezTo>
                    <a:pt x="37465" y="501396"/>
                    <a:pt x="0" y="463931"/>
                    <a:pt x="0" y="417830"/>
                  </a:cubicBezTo>
                  <a:lnTo>
                    <a:pt x="0" y="83566"/>
                  </a:lnTo>
                  <a:close/>
                </a:path>
              </a:pathLst>
            </a:custGeom>
            <a:solidFill>
              <a:srgbClr val="203864">
                <a:alpha val="100000"/>
              </a:srgbClr>
            </a:solidFill>
            <a:ln w="0" cap="sq">
              <a:solidFill>
                <a:srgbClr val="20386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41" name="Path3441"/>
            <p:cNvSpPr/>
            <p:nvPr/>
          </p:nvSpPr>
          <p:spPr>
            <a:xfrm>
              <a:off x="4452620" y="2305304"/>
              <a:ext cx="5501132" cy="526796"/>
            </a:xfrm>
            <a:custGeom>
              <a:avLst/>
              <a:gdLst/>
              <a:ahLst/>
              <a:cxnLst/>
              <a:rect l="l" t="t" r="r" b="b"/>
              <a:pathLst>
                <a:path w="5501132" h="526796">
                  <a:moveTo>
                    <a:pt x="12700" y="96266"/>
                  </a:moveTo>
                  <a:cubicBezTo>
                    <a:pt x="12700" y="50165"/>
                    <a:pt x="50165" y="12700"/>
                    <a:pt x="96266" y="12700"/>
                  </a:cubicBezTo>
                  <a:lnTo>
                    <a:pt x="5404866" y="12700"/>
                  </a:lnTo>
                  <a:cubicBezTo>
                    <a:pt x="5450967" y="12700"/>
                    <a:pt x="5488432" y="50165"/>
                    <a:pt x="5488432" y="96266"/>
                  </a:cubicBezTo>
                  <a:lnTo>
                    <a:pt x="5488432" y="430530"/>
                  </a:lnTo>
                  <a:cubicBezTo>
                    <a:pt x="5488432" y="476631"/>
                    <a:pt x="5450967" y="514096"/>
                    <a:pt x="5404866" y="514096"/>
                  </a:cubicBezTo>
                  <a:lnTo>
                    <a:pt x="96266" y="514096"/>
                  </a:lnTo>
                  <a:cubicBezTo>
                    <a:pt x="50165" y="514096"/>
                    <a:pt x="12700" y="476631"/>
                    <a:pt x="12700" y="430530"/>
                  </a:cubicBezTo>
                  <a:lnTo>
                    <a:pt x="12700" y="96266"/>
                  </a:lnTo>
                  <a:close/>
                </a:path>
              </a:pathLst>
            </a:custGeom>
            <a:solidFill>
              <a:srgbClr val="203864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42" name="Text Box3442"/>
            <p:cNvSpPr txBox="1"/>
            <p:nvPr/>
          </p:nvSpPr>
          <p:spPr>
            <a:xfrm>
              <a:off x="4697603" y="2468753"/>
              <a:ext cx="2011974" cy="21640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704"/>
                </a:lnSpc>
              </a:pP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FR3</a:t>
              </a:r>
              <a:r>
                <a:rPr lang="en-US" altLang="zh-CN" sz="17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–</a:t>
              </a:r>
              <a:r>
                <a:rPr lang="en-US" altLang="zh-CN" sz="17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1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System</a:t>
              </a:r>
              <a:r>
                <a:rPr lang="en-US" altLang="zh-CN" sz="17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Integrity</a:t>
              </a:r>
              <a:endParaRPr lang="en-US" altLang="zh-CN" sz="17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443" name="Group3443"/>
          <p:cNvGrpSpPr/>
          <p:nvPr/>
        </p:nvGrpSpPr>
        <p:grpSpPr>
          <a:xfrm>
            <a:off x="4060952" y="1534160"/>
            <a:ext cx="7849616" cy="705104"/>
            <a:chOff x="4060952" y="1534160"/>
            <a:chExt cx="7849616" cy="705104"/>
          </a:xfrm>
        </p:grpSpPr>
        <p:sp>
          <p:nvSpPr>
            <p:cNvPr id="3444" name="Path3444"/>
            <p:cNvSpPr/>
            <p:nvPr/>
          </p:nvSpPr>
          <p:spPr>
            <a:xfrm>
              <a:off x="4073652" y="1798320"/>
              <a:ext cx="7824216" cy="428244"/>
            </a:xfrm>
            <a:custGeom>
              <a:avLst/>
              <a:gdLst/>
              <a:ahLst/>
              <a:cxnLst/>
              <a:rect l="l" t="t" r="r" b="b"/>
              <a:pathLst>
                <a:path w="7824216" h="428244">
                  <a:moveTo>
                    <a:pt x="0" y="428244"/>
                  </a:moveTo>
                  <a:lnTo>
                    <a:pt x="7824216" y="428244"/>
                  </a:lnTo>
                  <a:lnTo>
                    <a:pt x="7824216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45" name="Path3445"/>
            <p:cNvSpPr/>
            <p:nvPr/>
          </p:nvSpPr>
          <p:spPr>
            <a:xfrm>
              <a:off x="4060952" y="1785620"/>
              <a:ext cx="7849616" cy="453644"/>
            </a:xfrm>
            <a:custGeom>
              <a:avLst/>
              <a:gdLst/>
              <a:ahLst/>
              <a:cxnLst/>
              <a:rect l="l" t="t" r="r" b="b"/>
              <a:pathLst>
                <a:path w="7849616" h="453644">
                  <a:moveTo>
                    <a:pt x="12700" y="440944"/>
                  </a:moveTo>
                  <a:lnTo>
                    <a:pt x="7836916" y="440944"/>
                  </a:lnTo>
                  <a:lnTo>
                    <a:pt x="7836916" y="12700"/>
                  </a:lnTo>
                  <a:lnTo>
                    <a:pt x="12700" y="12700"/>
                  </a:lnTo>
                  <a:lnTo>
                    <a:pt x="12700" y="44094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46" name="Path3446"/>
            <p:cNvSpPr/>
            <p:nvPr/>
          </p:nvSpPr>
          <p:spPr>
            <a:xfrm>
              <a:off x="4465320" y="1546860"/>
              <a:ext cx="5475732" cy="501396"/>
            </a:xfrm>
            <a:custGeom>
              <a:avLst/>
              <a:gdLst/>
              <a:ahLst/>
              <a:cxnLst/>
              <a:rect l="l" t="t" r="r" b="b"/>
              <a:pathLst>
                <a:path w="5475732" h="501396">
                  <a:moveTo>
                    <a:pt x="0" y="83566"/>
                  </a:moveTo>
                  <a:cubicBezTo>
                    <a:pt x="0" y="37465"/>
                    <a:pt x="37465" y="0"/>
                    <a:pt x="83566" y="0"/>
                  </a:cubicBezTo>
                  <a:lnTo>
                    <a:pt x="5392166" y="0"/>
                  </a:lnTo>
                  <a:cubicBezTo>
                    <a:pt x="5438267" y="0"/>
                    <a:pt x="5475732" y="37465"/>
                    <a:pt x="5475732" y="83566"/>
                  </a:cubicBezTo>
                  <a:lnTo>
                    <a:pt x="5475732" y="417830"/>
                  </a:lnTo>
                  <a:cubicBezTo>
                    <a:pt x="5475732" y="463931"/>
                    <a:pt x="5438267" y="501396"/>
                    <a:pt x="5392166" y="501396"/>
                  </a:cubicBezTo>
                  <a:lnTo>
                    <a:pt x="83566" y="501396"/>
                  </a:lnTo>
                  <a:cubicBezTo>
                    <a:pt x="37465" y="501396"/>
                    <a:pt x="0" y="463931"/>
                    <a:pt x="0" y="417830"/>
                  </a:cubicBezTo>
                  <a:lnTo>
                    <a:pt x="0" y="8356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0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47" name="Path3447"/>
            <p:cNvSpPr/>
            <p:nvPr/>
          </p:nvSpPr>
          <p:spPr>
            <a:xfrm>
              <a:off x="4452620" y="1534160"/>
              <a:ext cx="5501132" cy="526796"/>
            </a:xfrm>
            <a:custGeom>
              <a:avLst/>
              <a:gdLst/>
              <a:ahLst/>
              <a:cxnLst/>
              <a:rect l="l" t="t" r="r" b="b"/>
              <a:pathLst>
                <a:path w="5501132" h="526796">
                  <a:moveTo>
                    <a:pt x="12700" y="96266"/>
                  </a:moveTo>
                  <a:cubicBezTo>
                    <a:pt x="12700" y="50165"/>
                    <a:pt x="50165" y="12700"/>
                    <a:pt x="96266" y="12700"/>
                  </a:cubicBezTo>
                  <a:lnTo>
                    <a:pt x="5404866" y="12700"/>
                  </a:lnTo>
                  <a:cubicBezTo>
                    <a:pt x="5450967" y="12700"/>
                    <a:pt x="5488432" y="50165"/>
                    <a:pt x="5488432" y="96266"/>
                  </a:cubicBezTo>
                  <a:lnTo>
                    <a:pt x="5488432" y="430530"/>
                  </a:lnTo>
                  <a:cubicBezTo>
                    <a:pt x="5488432" y="476631"/>
                    <a:pt x="5450967" y="514096"/>
                    <a:pt x="5404866" y="514096"/>
                  </a:cubicBezTo>
                  <a:lnTo>
                    <a:pt x="96266" y="514096"/>
                  </a:lnTo>
                  <a:cubicBezTo>
                    <a:pt x="50165" y="514096"/>
                    <a:pt x="12700" y="476631"/>
                    <a:pt x="12700" y="430530"/>
                  </a:cubicBezTo>
                  <a:lnTo>
                    <a:pt x="12700" y="96266"/>
                  </a:lnTo>
                  <a:close/>
                </a:path>
              </a:pathLst>
            </a:custGeom>
            <a:solidFill>
              <a:srgbClr val="FF0000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48" name="Text Box3448"/>
            <p:cNvSpPr txBox="1"/>
            <p:nvPr/>
          </p:nvSpPr>
          <p:spPr>
            <a:xfrm>
              <a:off x="4697603" y="1697228"/>
              <a:ext cx="1625253" cy="21640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704"/>
                </a:lnSpc>
              </a:pP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FR2</a:t>
              </a:r>
              <a:r>
                <a:rPr lang="en-US" altLang="zh-CN" sz="17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–</a:t>
              </a:r>
              <a:r>
                <a:rPr lang="en-US" altLang="zh-CN" sz="17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Use</a:t>
              </a:r>
              <a:r>
                <a:rPr lang="en-US" altLang="zh-CN" sz="1700" spc="-9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Control</a:t>
              </a:r>
              <a:endParaRPr lang="en-US" altLang="zh-CN" sz="17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449" name="Group3449"/>
          <p:cNvGrpSpPr/>
          <p:nvPr/>
        </p:nvGrpSpPr>
        <p:grpSpPr>
          <a:xfrm>
            <a:off x="4060952" y="5389880"/>
            <a:ext cx="7849616" cy="705104"/>
            <a:chOff x="4060952" y="5389880"/>
            <a:chExt cx="7849616" cy="705104"/>
          </a:xfrm>
        </p:grpSpPr>
        <p:sp>
          <p:nvSpPr>
            <p:cNvPr id="3450" name="Path3450"/>
            <p:cNvSpPr/>
            <p:nvPr/>
          </p:nvSpPr>
          <p:spPr>
            <a:xfrm>
              <a:off x="4073652" y="5654040"/>
              <a:ext cx="7824216" cy="428244"/>
            </a:xfrm>
            <a:custGeom>
              <a:avLst/>
              <a:gdLst/>
              <a:ahLst/>
              <a:cxnLst/>
              <a:rect l="l" t="t" r="r" b="b"/>
              <a:pathLst>
                <a:path w="7824216" h="428244">
                  <a:moveTo>
                    <a:pt x="0" y="428244"/>
                  </a:moveTo>
                  <a:lnTo>
                    <a:pt x="7824216" y="428244"/>
                  </a:lnTo>
                  <a:lnTo>
                    <a:pt x="7824216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51" name="Path3451"/>
            <p:cNvSpPr/>
            <p:nvPr/>
          </p:nvSpPr>
          <p:spPr>
            <a:xfrm>
              <a:off x="4060952" y="5641340"/>
              <a:ext cx="7849616" cy="453644"/>
            </a:xfrm>
            <a:custGeom>
              <a:avLst/>
              <a:gdLst/>
              <a:ahLst/>
              <a:cxnLst/>
              <a:rect l="l" t="t" r="r" b="b"/>
              <a:pathLst>
                <a:path w="7849616" h="453644">
                  <a:moveTo>
                    <a:pt x="12700" y="440944"/>
                  </a:moveTo>
                  <a:lnTo>
                    <a:pt x="7836916" y="440944"/>
                  </a:lnTo>
                  <a:lnTo>
                    <a:pt x="7836916" y="12700"/>
                  </a:lnTo>
                  <a:lnTo>
                    <a:pt x="12700" y="12700"/>
                  </a:lnTo>
                  <a:lnTo>
                    <a:pt x="12700" y="44094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52" name="Path3452"/>
            <p:cNvSpPr/>
            <p:nvPr/>
          </p:nvSpPr>
          <p:spPr>
            <a:xfrm>
              <a:off x="4465320" y="5402580"/>
              <a:ext cx="5475732" cy="501396"/>
            </a:xfrm>
            <a:custGeom>
              <a:avLst/>
              <a:gdLst/>
              <a:ahLst/>
              <a:cxnLst/>
              <a:rect l="l" t="t" r="r" b="b"/>
              <a:pathLst>
                <a:path w="5475732" h="501396">
                  <a:moveTo>
                    <a:pt x="0" y="83566"/>
                  </a:moveTo>
                  <a:cubicBezTo>
                    <a:pt x="0" y="37465"/>
                    <a:pt x="37465" y="0"/>
                    <a:pt x="83566" y="0"/>
                  </a:cubicBezTo>
                  <a:lnTo>
                    <a:pt x="5392166" y="0"/>
                  </a:lnTo>
                  <a:cubicBezTo>
                    <a:pt x="5438267" y="0"/>
                    <a:pt x="5475732" y="37465"/>
                    <a:pt x="5475732" y="83566"/>
                  </a:cubicBezTo>
                  <a:lnTo>
                    <a:pt x="5475732" y="417830"/>
                  </a:lnTo>
                  <a:cubicBezTo>
                    <a:pt x="5475732" y="463982"/>
                    <a:pt x="5438267" y="501396"/>
                    <a:pt x="5392166" y="501396"/>
                  </a:cubicBezTo>
                  <a:lnTo>
                    <a:pt x="83566" y="501396"/>
                  </a:lnTo>
                  <a:cubicBezTo>
                    <a:pt x="37465" y="501396"/>
                    <a:pt x="0" y="463982"/>
                    <a:pt x="0" y="417830"/>
                  </a:cubicBezTo>
                  <a:lnTo>
                    <a:pt x="0" y="83566"/>
                  </a:ln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w="0" cap="sq">
              <a:solidFill>
                <a:srgbClr val="00B05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53" name="Path3453"/>
            <p:cNvSpPr/>
            <p:nvPr/>
          </p:nvSpPr>
          <p:spPr>
            <a:xfrm>
              <a:off x="4452620" y="5389880"/>
              <a:ext cx="5501132" cy="526796"/>
            </a:xfrm>
            <a:custGeom>
              <a:avLst/>
              <a:gdLst/>
              <a:ahLst/>
              <a:cxnLst/>
              <a:rect l="l" t="t" r="r" b="b"/>
              <a:pathLst>
                <a:path w="5501132" h="526796">
                  <a:moveTo>
                    <a:pt x="12700" y="96266"/>
                  </a:moveTo>
                  <a:cubicBezTo>
                    <a:pt x="12700" y="50165"/>
                    <a:pt x="50165" y="12700"/>
                    <a:pt x="96266" y="12700"/>
                  </a:cubicBezTo>
                  <a:lnTo>
                    <a:pt x="5404866" y="12700"/>
                  </a:lnTo>
                  <a:cubicBezTo>
                    <a:pt x="5450967" y="12700"/>
                    <a:pt x="5488432" y="50165"/>
                    <a:pt x="5488432" y="96266"/>
                  </a:cubicBezTo>
                  <a:lnTo>
                    <a:pt x="5488432" y="430530"/>
                  </a:lnTo>
                  <a:cubicBezTo>
                    <a:pt x="5488432" y="476682"/>
                    <a:pt x="5450967" y="514096"/>
                    <a:pt x="5404866" y="514096"/>
                  </a:cubicBezTo>
                  <a:lnTo>
                    <a:pt x="96266" y="514096"/>
                  </a:lnTo>
                  <a:cubicBezTo>
                    <a:pt x="50165" y="514096"/>
                    <a:pt x="12700" y="476682"/>
                    <a:pt x="12700" y="430530"/>
                  </a:cubicBezTo>
                  <a:lnTo>
                    <a:pt x="12700" y="96266"/>
                  </a:lnTo>
                  <a:close/>
                </a:path>
              </a:pathLst>
            </a:custGeom>
            <a:solidFill>
              <a:srgbClr val="00B050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54" name="Text Box3454"/>
            <p:cNvSpPr txBox="1"/>
            <p:nvPr/>
          </p:nvSpPr>
          <p:spPr>
            <a:xfrm>
              <a:off x="4697603" y="5553914"/>
              <a:ext cx="2404105" cy="21640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704"/>
                </a:lnSpc>
              </a:pP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FR7</a:t>
              </a:r>
              <a:r>
                <a:rPr lang="en-US" altLang="zh-CN" sz="17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–</a:t>
              </a:r>
              <a:r>
                <a:rPr lang="en-US" altLang="zh-CN" sz="17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Resource</a:t>
              </a:r>
              <a:r>
                <a:rPr lang="en-US" altLang="zh-CN" sz="1700" spc="-3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Availability</a:t>
              </a:r>
              <a:endParaRPr lang="en-US" altLang="zh-CN" sz="17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455" name="Group3455"/>
          <p:cNvGrpSpPr/>
          <p:nvPr/>
        </p:nvGrpSpPr>
        <p:grpSpPr>
          <a:xfrm>
            <a:off x="4060952" y="3076448"/>
            <a:ext cx="7849616" cy="1476248"/>
            <a:chOff x="4060952" y="3076448"/>
            <a:chExt cx="7849616" cy="1476248"/>
          </a:xfrm>
        </p:grpSpPr>
        <p:sp>
          <p:nvSpPr>
            <p:cNvPr id="3456" name="Path3456"/>
            <p:cNvSpPr/>
            <p:nvPr/>
          </p:nvSpPr>
          <p:spPr>
            <a:xfrm>
              <a:off x="4073652" y="3340608"/>
              <a:ext cx="7824216" cy="428244"/>
            </a:xfrm>
            <a:custGeom>
              <a:avLst/>
              <a:gdLst/>
              <a:ahLst/>
              <a:cxnLst/>
              <a:rect l="l" t="t" r="r" b="b"/>
              <a:pathLst>
                <a:path w="7824216" h="428244">
                  <a:moveTo>
                    <a:pt x="0" y="428244"/>
                  </a:moveTo>
                  <a:lnTo>
                    <a:pt x="7824216" y="428244"/>
                  </a:lnTo>
                  <a:lnTo>
                    <a:pt x="7824216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57" name="Path3457"/>
            <p:cNvSpPr/>
            <p:nvPr/>
          </p:nvSpPr>
          <p:spPr>
            <a:xfrm>
              <a:off x="4060952" y="3327908"/>
              <a:ext cx="7849616" cy="453644"/>
            </a:xfrm>
            <a:custGeom>
              <a:avLst/>
              <a:gdLst/>
              <a:ahLst/>
              <a:cxnLst/>
              <a:rect l="l" t="t" r="r" b="b"/>
              <a:pathLst>
                <a:path w="7849616" h="453644">
                  <a:moveTo>
                    <a:pt x="12700" y="440944"/>
                  </a:moveTo>
                  <a:lnTo>
                    <a:pt x="7836916" y="440944"/>
                  </a:lnTo>
                  <a:lnTo>
                    <a:pt x="7836916" y="12700"/>
                  </a:lnTo>
                  <a:lnTo>
                    <a:pt x="12700" y="12700"/>
                  </a:lnTo>
                  <a:lnTo>
                    <a:pt x="12700" y="44094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58" name="Path3458"/>
            <p:cNvSpPr/>
            <p:nvPr/>
          </p:nvSpPr>
          <p:spPr>
            <a:xfrm>
              <a:off x="4465320" y="3089148"/>
              <a:ext cx="5475732" cy="501396"/>
            </a:xfrm>
            <a:custGeom>
              <a:avLst/>
              <a:gdLst/>
              <a:ahLst/>
              <a:cxnLst/>
              <a:rect l="l" t="t" r="r" b="b"/>
              <a:pathLst>
                <a:path w="5475732" h="501396">
                  <a:moveTo>
                    <a:pt x="0" y="83566"/>
                  </a:moveTo>
                  <a:cubicBezTo>
                    <a:pt x="0" y="37465"/>
                    <a:pt x="37465" y="0"/>
                    <a:pt x="83566" y="0"/>
                  </a:cubicBezTo>
                  <a:lnTo>
                    <a:pt x="5392166" y="0"/>
                  </a:lnTo>
                  <a:cubicBezTo>
                    <a:pt x="5438267" y="0"/>
                    <a:pt x="5475732" y="37465"/>
                    <a:pt x="5475732" y="83566"/>
                  </a:cubicBezTo>
                  <a:lnTo>
                    <a:pt x="5475732" y="417830"/>
                  </a:lnTo>
                  <a:cubicBezTo>
                    <a:pt x="5475732" y="463931"/>
                    <a:pt x="5438267" y="501396"/>
                    <a:pt x="5392166" y="501396"/>
                  </a:cubicBezTo>
                  <a:lnTo>
                    <a:pt x="83566" y="501396"/>
                  </a:lnTo>
                  <a:cubicBezTo>
                    <a:pt x="37465" y="501396"/>
                    <a:pt x="0" y="463931"/>
                    <a:pt x="0" y="417830"/>
                  </a:cubicBezTo>
                  <a:lnTo>
                    <a:pt x="0" y="83566"/>
                  </a:lnTo>
                  <a:close/>
                </a:path>
              </a:pathLst>
            </a:custGeom>
            <a:solidFill>
              <a:srgbClr val="00B0F0">
                <a:alpha val="100000"/>
              </a:srgbClr>
            </a:solidFill>
            <a:ln w="0" cap="sq">
              <a:solidFill>
                <a:srgbClr val="00B0F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59" name="Path3459"/>
            <p:cNvSpPr/>
            <p:nvPr/>
          </p:nvSpPr>
          <p:spPr>
            <a:xfrm>
              <a:off x="4452620" y="3076448"/>
              <a:ext cx="5501132" cy="526796"/>
            </a:xfrm>
            <a:custGeom>
              <a:avLst/>
              <a:gdLst/>
              <a:ahLst/>
              <a:cxnLst/>
              <a:rect l="l" t="t" r="r" b="b"/>
              <a:pathLst>
                <a:path w="5501132" h="526796">
                  <a:moveTo>
                    <a:pt x="12700" y="96266"/>
                  </a:moveTo>
                  <a:cubicBezTo>
                    <a:pt x="12700" y="50165"/>
                    <a:pt x="50165" y="12700"/>
                    <a:pt x="96266" y="12700"/>
                  </a:cubicBezTo>
                  <a:lnTo>
                    <a:pt x="5404866" y="12700"/>
                  </a:lnTo>
                  <a:cubicBezTo>
                    <a:pt x="5450967" y="12700"/>
                    <a:pt x="5488432" y="50165"/>
                    <a:pt x="5488432" y="96266"/>
                  </a:cubicBezTo>
                  <a:lnTo>
                    <a:pt x="5488432" y="430530"/>
                  </a:lnTo>
                  <a:cubicBezTo>
                    <a:pt x="5488432" y="476631"/>
                    <a:pt x="5450967" y="514096"/>
                    <a:pt x="5404866" y="514096"/>
                  </a:cubicBezTo>
                  <a:lnTo>
                    <a:pt x="96266" y="514096"/>
                  </a:lnTo>
                  <a:cubicBezTo>
                    <a:pt x="50165" y="514096"/>
                    <a:pt x="12700" y="476631"/>
                    <a:pt x="12700" y="430530"/>
                  </a:cubicBezTo>
                  <a:lnTo>
                    <a:pt x="12700" y="96266"/>
                  </a:lnTo>
                  <a:close/>
                </a:path>
              </a:pathLst>
            </a:custGeom>
            <a:solidFill>
              <a:srgbClr val="00B0F0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60" name="Text Box3460"/>
            <p:cNvSpPr txBox="1"/>
            <p:nvPr/>
          </p:nvSpPr>
          <p:spPr>
            <a:xfrm>
              <a:off x="4697603" y="3239897"/>
              <a:ext cx="2338966" cy="21640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704"/>
                </a:lnSpc>
              </a:pP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FR4</a:t>
              </a:r>
              <a:r>
                <a:rPr lang="en-US" altLang="zh-CN" sz="17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–</a:t>
              </a:r>
              <a:r>
                <a:rPr lang="en-US" altLang="zh-CN" sz="17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Data</a:t>
              </a:r>
              <a:r>
                <a:rPr lang="en-US" altLang="zh-CN" sz="17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Confidentiality</a:t>
              </a:r>
              <a:endParaRPr lang="en-US" altLang="zh-CN" sz="17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461" name="Path3461"/>
            <p:cNvSpPr/>
            <p:nvPr/>
          </p:nvSpPr>
          <p:spPr>
            <a:xfrm>
              <a:off x="4073652" y="4111752"/>
              <a:ext cx="7824216" cy="428244"/>
            </a:xfrm>
            <a:custGeom>
              <a:avLst/>
              <a:gdLst/>
              <a:ahLst/>
              <a:cxnLst/>
              <a:rect l="l" t="t" r="r" b="b"/>
              <a:pathLst>
                <a:path w="7824216" h="428244">
                  <a:moveTo>
                    <a:pt x="0" y="428244"/>
                  </a:moveTo>
                  <a:lnTo>
                    <a:pt x="7824216" y="428244"/>
                  </a:lnTo>
                  <a:lnTo>
                    <a:pt x="7824216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62" name="Path3462"/>
            <p:cNvSpPr/>
            <p:nvPr/>
          </p:nvSpPr>
          <p:spPr>
            <a:xfrm>
              <a:off x="4060952" y="4099052"/>
              <a:ext cx="7849616" cy="453644"/>
            </a:xfrm>
            <a:custGeom>
              <a:avLst/>
              <a:gdLst/>
              <a:ahLst/>
              <a:cxnLst/>
              <a:rect l="l" t="t" r="r" b="b"/>
              <a:pathLst>
                <a:path w="7849616" h="453644">
                  <a:moveTo>
                    <a:pt x="12700" y="440944"/>
                  </a:moveTo>
                  <a:lnTo>
                    <a:pt x="7836916" y="440944"/>
                  </a:lnTo>
                  <a:lnTo>
                    <a:pt x="7836916" y="12700"/>
                  </a:lnTo>
                  <a:lnTo>
                    <a:pt x="12700" y="12700"/>
                  </a:lnTo>
                  <a:lnTo>
                    <a:pt x="12700" y="44094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63" name="Path3463"/>
            <p:cNvSpPr/>
            <p:nvPr/>
          </p:nvSpPr>
          <p:spPr>
            <a:xfrm>
              <a:off x="4465320" y="3860292"/>
              <a:ext cx="5475732" cy="501396"/>
            </a:xfrm>
            <a:custGeom>
              <a:avLst/>
              <a:gdLst/>
              <a:ahLst/>
              <a:cxnLst/>
              <a:rect l="l" t="t" r="r" b="b"/>
              <a:pathLst>
                <a:path w="5475732" h="501396">
                  <a:moveTo>
                    <a:pt x="0" y="83566"/>
                  </a:moveTo>
                  <a:cubicBezTo>
                    <a:pt x="0" y="37465"/>
                    <a:pt x="37465" y="0"/>
                    <a:pt x="83566" y="0"/>
                  </a:cubicBezTo>
                  <a:lnTo>
                    <a:pt x="5392166" y="0"/>
                  </a:lnTo>
                  <a:cubicBezTo>
                    <a:pt x="5438267" y="0"/>
                    <a:pt x="5475732" y="37465"/>
                    <a:pt x="5475732" y="83566"/>
                  </a:cubicBezTo>
                  <a:lnTo>
                    <a:pt x="5475732" y="417830"/>
                  </a:lnTo>
                  <a:cubicBezTo>
                    <a:pt x="5475732" y="463931"/>
                    <a:pt x="5438267" y="501396"/>
                    <a:pt x="5392166" y="501396"/>
                  </a:cubicBezTo>
                  <a:lnTo>
                    <a:pt x="83566" y="501396"/>
                  </a:lnTo>
                  <a:cubicBezTo>
                    <a:pt x="37465" y="501396"/>
                    <a:pt x="0" y="463931"/>
                    <a:pt x="0" y="417830"/>
                  </a:cubicBezTo>
                  <a:lnTo>
                    <a:pt x="0" y="83566"/>
                  </a:lnTo>
                  <a:close/>
                </a:path>
              </a:pathLst>
            </a:custGeom>
            <a:solidFill>
              <a:srgbClr val="8FAADC">
                <a:alpha val="100000"/>
              </a:srgbClr>
            </a:solidFill>
            <a:ln w="0" cap="sq">
              <a:solidFill>
                <a:srgbClr val="8FAAD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64" name="Path3464"/>
            <p:cNvSpPr/>
            <p:nvPr/>
          </p:nvSpPr>
          <p:spPr>
            <a:xfrm>
              <a:off x="4452620" y="3847592"/>
              <a:ext cx="5501132" cy="526796"/>
            </a:xfrm>
            <a:custGeom>
              <a:avLst/>
              <a:gdLst/>
              <a:ahLst/>
              <a:cxnLst/>
              <a:rect l="l" t="t" r="r" b="b"/>
              <a:pathLst>
                <a:path w="5501132" h="526796">
                  <a:moveTo>
                    <a:pt x="12700" y="96266"/>
                  </a:moveTo>
                  <a:cubicBezTo>
                    <a:pt x="12700" y="50165"/>
                    <a:pt x="50165" y="12700"/>
                    <a:pt x="96266" y="12700"/>
                  </a:cubicBezTo>
                  <a:lnTo>
                    <a:pt x="5404866" y="12700"/>
                  </a:lnTo>
                  <a:cubicBezTo>
                    <a:pt x="5450967" y="12700"/>
                    <a:pt x="5488432" y="50165"/>
                    <a:pt x="5488432" y="96266"/>
                  </a:cubicBezTo>
                  <a:lnTo>
                    <a:pt x="5488432" y="430530"/>
                  </a:lnTo>
                  <a:cubicBezTo>
                    <a:pt x="5488432" y="476631"/>
                    <a:pt x="5450967" y="514096"/>
                    <a:pt x="5404866" y="514096"/>
                  </a:cubicBezTo>
                  <a:lnTo>
                    <a:pt x="96266" y="514096"/>
                  </a:lnTo>
                  <a:cubicBezTo>
                    <a:pt x="50165" y="514096"/>
                    <a:pt x="12700" y="476631"/>
                    <a:pt x="12700" y="430530"/>
                  </a:cubicBezTo>
                  <a:lnTo>
                    <a:pt x="12700" y="96266"/>
                  </a:lnTo>
                  <a:close/>
                </a:path>
              </a:pathLst>
            </a:custGeom>
            <a:solidFill>
              <a:srgbClr val="8FAADC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65" name="Text Box3465"/>
            <p:cNvSpPr txBox="1"/>
            <p:nvPr/>
          </p:nvSpPr>
          <p:spPr>
            <a:xfrm>
              <a:off x="4697603" y="4011295"/>
              <a:ext cx="2178824" cy="21640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704"/>
                </a:lnSpc>
              </a:pP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FR5</a:t>
              </a:r>
              <a:r>
                <a:rPr lang="en-US" altLang="zh-CN" sz="17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–</a:t>
              </a:r>
              <a:r>
                <a:rPr lang="en-US" altLang="zh-CN" sz="17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Restrict</a:t>
              </a:r>
              <a:r>
                <a:rPr lang="en-US" altLang="zh-CN" sz="1700" spc="-2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Data</a:t>
              </a:r>
              <a:r>
                <a:rPr lang="en-US" altLang="zh-CN" sz="1700" spc="-11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Flow</a:t>
              </a:r>
              <a:endParaRPr lang="en-US" altLang="zh-CN" sz="17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466" name="Path3466"/>
            <p:cNvSpPr/>
            <p:nvPr/>
          </p:nvSpPr>
          <p:spPr>
            <a:xfrm>
              <a:off x="4443095" y="3798443"/>
              <a:ext cx="5556757" cy="608330"/>
            </a:xfrm>
            <a:custGeom>
              <a:avLst/>
              <a:gdLst/>
              <a:ahLst/>
              <a:cxnLst/>
              <a:rect l="l" t="t" r="r" b="b"/>
              <a:pathLst>
                <a:path w="5556757" h="608330">
                  <a:moveTo>
                    <a:pt x="60325" y="141605"/>
                  </a:moveTo>
                  <a:cubicBezTo>
                    <a:pt x="60325" y="96774"/>
                    <a:pt x="96774" y="60325"/>
                    <a:pt x="141605" y="60325"/>
                  </a:cubicBezTo>
                  <a:lnTo>
                    <a:pt x="5415153" y="60325"/>
                  </a:lnTo>
                  <a:cubicBezTo>
                    <a:pt x="5459984" y="60325"/>
                    <a:pt x="5496433" y="96774"/>
                    <a:pt x="5496433" y="141605"/>
                  </a:cubicBezTo>
                  <a:lnTo>
                    <a:pt x="5496433" y="466725"/>
                  </a:lnTo>
                  <a:cubicBezTo>
                    <a:pt x="5496433" y="511556"/>
                    <a:pt x="5459984" y="548005"/>
                    <a:pt x="5415153" y="548005"/>
                  </a:cubicBezTo>
                  <a:lnTo>
                    <a:pt x="141605" y="548005"/>
                  </a:lnTo>
                  <a:cubicBezTo>
                    <a:pt x="96774" y="548005"/>
                    <a:pt x="60325" y="511556"/>
                    <a:pt x="60325" y="466725"/>
                  </a:cubicBezTo>
                  <a:lnTo>
                    <a:pt x="60325" y="141605"/>
                  </a:lnTo>
                  <a:close/>
                </a:path>
              </a:pathLst>
            </a:custGeom>
            <a:solidFill>
              <a:srgbClr val="00B050">
                <a:alpha val="0"/>
              </a:srgbClr>
            </a:solidFill>
            <a:ln w="30480" cap="sq">
              <a:solidFill>
                <a:srgbClr val="FF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3467" name="Group3467"/>
          <p:cNvGrpSpPr/>
          <p:nvPr/>
        </p:nvGrpSpPr>
        <p:grpSpPr>
          <a:xfrm>
            <a:off x="4060952" y="4618736"/>
            <a:ext cx="7849616" cy="705104"/>
            <a:chOff x="4060952" y="4618736"/>
            <a:chExt cx="7849616" cy="705104"/>
          </a:xfrm>
        </p:grpSpPr>
        <p:sp>
          <p:nvSpPr>
            <p:cNvPr id="3468" name="Path3468"/>
            <p:cNvSpPr/>
            <p:nvPr/>
          </p:nvSpPr>
          <p:spPr>
            <a:xfrm>
              <a:off x="4073652" y="4882896"/>
              <a:ext cx="7824216" cy="428244"/>
            </a:xfrm>
            <a:custGeom>
              <a:avLst/>
              <a:gdLst/>
              <a:ahLst/>
              <a:cxnLst/>
              <a:rect l="l" t="t" r="r" b="b"/>
              <a:pathLst>
                <a:path w="7824216" h="428244">
                  <a:moveTo>
                    <a:pt x="0" y="428244"/>
                  </a:moveTo>
                  <a:lnTo>
                    <a:pt x="7824216" y="428244"/>
                  </a:lnTo>
                  <a:lnTo>
                    <a:pt x="7824216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69" name="Path3469"/>
            <p:cNvSpPr/>
            <p:nvPr/>
          </p:nvSpPr>
          <p:spPr>
            <a:xfrm>
              <a:off x="4060952" y="4870196"/>
              <a:ext cx="7849616" cy="453644"/>
            </a:xfrm>
            <a:custGeom>
              <a:avLst/>
              <a:gdLst/>
              <a:ahLst/>
              <a:cxnLst/>
              <a:rect l="l" t="t" r="r" b="b"/>
              <a:pathLst>
                <a:path w="7849616" h="453644">
                  <a:moveTo>
                    <a:pt x="12700" y="440944"/>
                  </a:moveTo>
                  <a:lnTo>
                    <a:pt x="7836916" y="440944"/>
                  </a:lnTo>
                  <a:lnTo>
                    <a:pt x="7836916" y="12700"/>
                  </a:lnTo>
                  <a:lnTo>
                    <a:pt x="12700" y="12700"/>
                  </a:lnTo>
                  <a:lnTo>
                    <a:pt x="12700" y="44094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70" name="Path3470"/>
            <p:cNvSpPr/>
            <p:nvPr/>
          </p:nvSpPr>
          <p:spPr>
            <a:xfrm>
              <a:off x="4465320" y="4631436"/>
              <a:ext cx="5475732" cy="501396"/>
            </a:xfrm>
            <a:custGeom>
              <a:avLst/>
              <a:gdLst/>
              <a:ahLst/>
              <a:cxnLst/>
              <a:rect l="l" t="t" r="r" b="b"/>
              <a:pathLst>
                <a:path w="5475732" h="501396">
                  <a:moveTo>
                    <a:pt x="0" y="83566"/>
                  </a:moveTo>
                  <a:cubicBezTo>
                    <a:pt x="0" y="37465"/>
                    <a:pt x="37465" y="0"/>
                    <a:pt x="83566" y="0"/>
                  </a:cubicBezTo>
                  <a:lnTo>
                    <a:pt x="5392166" y="0"/>
                  </a:lnTo>
                  <a:cubicBezTo>
                    <a:pt x="5438267" y="0"/>
                    <a:pt x="5475732" y="37465"/>
                    <a:pt x="5475732" y="83566"/>
                  </a:cubicBezTo>
                  <a:lnTo>
                    <a:pt x="5475732" y="417830"/>
                  </a:lnTo>
                  <a:cubicBezTo>
                    <a:pt x="5475732" y="463931"/>
                    <a:pt x="5438267" y="501396"/>
                    <a:pt x="5392166" y="501396"/>
                  </a:cubicBezTo>
                  <a:lnTo>
                    <a:pt x="83566" y="501396"/>
                  </a:lnTo>
                  <a:cubicBezTo>
                    <a:pt x="37465" y="501396"/>
                    <a:pt x="0" y="463931"/>
                    <a:pt x="0" y="417830"/>
                  </a:cubicBezTo>
                  <a:lnTo>
                    <a:pt x="0" y="83566"/>
                  </a:lnTo>
                  <a:close/>
                </a:path>
              </a:pathLst>
            </a:custGeom>
            <a:solidFill>
              <a:srgbClr val="92D050">
                <a:alpha val="100000"/>
              </a:srgbClr>
            </a:solidFill>
            <a:ln w="0" cap="sq">
              <a:solidFill>
                <a:srgbClr val="92D05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71" name="Path3471"/>
            <p:cNvSpPr/>
            <p:nvPr/>
          </p:nvSpPr>
          <p:spPr>
            <a:xfrm>
              <a:off x="4452620" y="4618736"/>
              <a:ext cx="5501132" cy="526796"/>
            </a:xfrm>
            <a:custGeom>
              <a:avLst/>
              <a:gdLst/>
              <a:ahLst/>
              <a:cxnLst/>
              <a:rect l="l" t="t" r="r" b="b"/>
              <a:pathLst>
                <a:path w="5501132" h="526796">
                  <a:moveTo>
                    <a:pt x="12700" y="96266"/>
                  </a:moveTo>
                  <a:cubicBezTo>
                    <a:pt x="12700" y="50165"/>
                    <a:pt x="50165" y="12700"/>
                    <a:pt x="96266" y="12700"/>
                  </a:cubicBezTo>
                  <a:lnTo>
                    <a:pt x="5404866" y="12700"/>
                  </a:lnTo>
                  <a:cubicBezTo>
                    <a:pt x="5450967" y="12700"/>
                    <a:pt x="5488432" y="50165"/>
                    <a:pt x="5488432" y="96266"/>
                  </a:cubicBezTo>
                  <a:lnTo>
                    <a:pt x="5488432" y="430530"/>
                  </a:lnTo>
                  <a:cubicBezTo>
                    <a:pt x="5488432" y="476631"/>
                    <a:pt x="5450967" y="514096"/>
                    <a:pt x="5404866" y="514096"/>
                  </a:cubicBezTo>
                  <a:lnTo>
                    <a:pt x="96266" y="514096"/>
                  </a:lnTo>
                  <a:cubicBezTo>
                    <a:pt x="50165" y="514096"/>
                    <a:pt x="12700" y="476631"/>
                    <a:pt x="12700" y="430530"/>
                  </a:cubicBezTo>
                  <a:lnTo>
                    <a:pt x="12700" y="96266"/>
                  </a:lnTo>
                  <a:close/>
                </a:path>
              </a:pathLst>
            </a:custGeom>
            <a:solidFill>
              <a:srgbClr val="92D050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472" name="Text Box3472"/>
            <p:cNvSpPr txBox="1"/>
            <p:nvPr/>
          </p:nvSpPr>
          <p:spPr>
            <a:xfrm>
              <a:off x="4697603" y="4782439"/>
              <a:ext cx="2799050" cy="21640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704"/>
                </a:lnSpc>
              </a:pP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FR6</a:t>
              </a:r>
              <a:r>
                <a:rPr lang="en-US" altLang="zh-CN" sz="1700" spc="-5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–</a:t>
              </a:r>
              <a:r>
                <a:rPr lang="en-US" altLang="zh-CN" sz="1700" spc="-7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Timely</a:t>
              </a:r>
              <a:r>
                <a:rPr lang="en-US" altLang="zh-CN" sz="1700" spc="-16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response</a:t>
              </a:r>
              <a:r>
                <a:rPr lang="en-US" altLang="zh-CN" sz="1700" spc="-48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to</a:t>
              </a:r>
              <a:r>
                <a:rPr lang="en-US" altLang="zh-CN" sz="1700" spc="-14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1700" spc="-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event</a:t>
              </a:r>
              <a:endParaRPr lang="en-US" altLang="zh-CN" sz="17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473" name="Text Box3473"/>
          <p:cNvSpPr txBox="1"/>
          <p:nvPr/>
        </p:nvSpPr>
        <p:spPr>
          <a:xfrm>
            <a:off x="91440" y="2810662"/>
            <a:ext cx="2905936" cy="609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2"/>
              </a:lnSpc>
            </a:pPr>
            <a:r>
              <a:rPr lang="en-US" altLang="zh-CN" sz="4800" b="1" spc="30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FR</a:t>
            </a:r>
            <a:r>
              <a:rPr lang="en-US" altLang="zh-CN" sz="4800" b="1" spc="-102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800" b="1" spc="44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5</a:t>
            </a:r>
            <a:r>
              <a:rPr lang="en-US" altLang="zh-CN" sz="4800" b="1" spc="-93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800" b="1" spc="40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–</a:t>
            </a:r>
            <a:r>
              <a:rPr lang="en-US" altLang="zh-CN" sz="4800" b="1" spc="-95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800" b="1" spc="-2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From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474" name="Text Box3474"/>
          <p:cNvSpPr txBox="1"/>
          <p:nvPr/>
        </p:nvSpPr>
        <p:spPr>
          <a:xfrm>
            <a:off x="91440" y="3469513"/>
            <a:ext cx="2452116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b="1" spc="5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IEC</a:t>
            </a:r>
            <a:r>
              <a:rPr lang="en-US" altLang="zh-CN" sz="4800" b="1" spc="-82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800" b="1" spc="12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62443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Path356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568" name="Image35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59" y="2400300"/>
            <a:ext cx="5982081" cy="2057400"/>
          </a:xfrm>
          <a:prstGeom prst="rect">
            <a:avLst/>
          </a:prstGeom>
          <a:noFill/>
        </p:spPr>
      </p:pic>
      <p:sp>
        <p:nvSpPr>
          <p:cNvPr id="3569" name="Text Box3569"/>
          <p:cNvSpPr txBox="1"/>
          <p:nvPr/>
        </p:nvSpPr>
        <p:spPr>
          <a:xfrm>
            <a:off x="6917182" y="1706525"/>
            <a:ext cx="4163166" cy="4072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6"/>
              </a:lnSpc>
            </a:pPr>
            <a:r>
              <a:rPr lang="en-US" altLang="zh-CN" sz="32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Unidirectional</a:t>
            </a:r>
            <a:r>
              <a:rPr lang="en-US" altLang="zh-CN" sz="3200" b="1" spc="-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Gateways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570" name="Text Box3570"/>
          <p:cNvSpPr txBox="1"/>
          <p:nvPr/>
        </p:nvSpPr>
        <p:spPr>
          <a:xfrm>
            <a:off x="6917182" y="2146046"/>
            <a:ext cx="2334688" cy="4069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(Data</a:t>
            </a:r>
            <a:r>
              <a:rPr lang="en-US" altLang="zh-CN" sz="3200" b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Diodes)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3571" name="Text Box3571"/>
          <p:cNvSpPr txBox="1"/>
          <p:nvPr/>
        </p:nvSpPr>
        <p:spPr>
          <a:xfrm>
            <a:off x="6917182" y="2972435"/>
            <a:ext cx="4554424" cy="538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19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-9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Establish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one-way</a:t>
            </a:r>
            <a:r>
              <a:rPr lang="en-US" altLang="zh-CN" sz="18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lang="en-US" altLang="zh-CN" sz="18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3572" name="Text Box3572"/>
          <p:cNvSpPr txBox="1"/>
          <p:nvPr/>
        </p:nvSpPr>
        <p:spPr>
          <a:xfrm>
            <a:off x="6917182" y="3521075"/>
            <a:ext cx="4535932" cy="5384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20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-9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Enables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transmission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high-security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low-security</a:t>
            </a:r>
            <a:r>
              <a:rPr lang="en-US" altLang="zh-CN" sz="18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3573" name="Text Box3573"/>
          <p:cNvSpPr txBox="1"/>
          <p:nvPr/>
        </p:nvSpPr>
        <p:spPr>
          <a:xfrm>
            <a:off x="6917182" y="4070096"/>
            <a:ext cx="3207030" cy="2640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9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-9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Prevents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reverse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3574" name="Text Box3574"/>
          <p:cNvSpPr txBox="1"/>
          <p:nvPr/>
        </p:nvSpPr>
        <p:spPr>
          <a:xfrm>
            <a:off x="6917182" y="4344416"/>
            <a:ext cx="4147720" cy="5383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119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-9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Sharing</a:t>
            </a:r>
            <a:r>
              <a:rPr lang="en-US" altLang="zh-CN" sz="1800" spc="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critical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without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compromising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Path357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576" name="Image35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12" y="2400300"/>
            <a:ext cx="3488436" cy="2748407"/>
          </a:xfrm>
          <a:prstGeom prst="rect">
            <a:avLst/>
          </a:prstGeom>
          <a:noFill/>
        </p:spPr>
      </p:pic>
      <p:sp>
        <p:nvSpPr>
          <p:cNvPr id="3577" name="Text Box3577"/>
          <p:cNvSpPr txBox="1"/>
          <p:nvPr/>
        </p:nvSpPr>
        <p:spPr>
          <a:xfrm>
            <a:off x="3726434" y="1219835"/>
            <a:ext cx="3895649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b="1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Implementation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578" name="Text Box3578"/>
          <p:cNvSpPr txBox="1"/>
          <p:nvPr/>
        </p:nvSpPr>
        <p:spPr>
          <a:xfrm>
            <a:off x="6263005" y="3046121"/>
            <a:ext cx="5135691" cy="131124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581"/>
              </a:lnSpc>
            </a:pPr>
            <a:r>
              <a:rPr lang="en-US" altLang="zh-CN" sz="245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US" altLang="zh-CN" sz="245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implementing</a:t>
            </a:r>
            <a:r>
              <a:rPr lang="en-US" altLang="zh-CN" sz="245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450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245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control,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essential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consider</a:t>
            </a:r>
            <a:r>
              <a:rPr lang="en-US" altLang="zh-CN" sz="2450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criticality</a:t>
            </a:r>
            <a:r>
              <a:rPr lang="en-US" altLang="zh-CN" sz="2450" spc="-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45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50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potential</a:t>
            </a:r>
            <a:r>
              <a:rPr lang="en-US" altLang="zh-CN" sz="2450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impact</a:t>
            </a:r>
            <a:r>
              <a:rPr lang="en-US" altLang="zh-CN" sz="245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any</a:t>
            </a:r>
            <a:r>
              <a:rPr lang="en-US" altLang="zh-CN" sz="24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5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disruptions.</a:t>
            </a:r>
            <a:endParaRPr lang="en-US" altLang="zh-CN" sz="245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Path357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3580" name="Group3580"/>
          <p:cNvGrpSpPr/>
          <p:nvPr/>
        </p:nvGrpSpPr>
        <p:grpSpPr>
          <a:xfrm>
            <a:off x="1937004" y="2408936"/>
            <a:ext cx="4034282" cy="1367790"/>
            <a:chOff x="1937004" y="2408936"/>
            <a:chExt cx="4034282" cy="1367790"/>
          </a:xfrm>
        </p:grpSpPr>
        <p:sp>
          <p:nvSpPr>
            <p:cNvPr id="3581" name="Text Box3581"/>
            <p:cNvSpPr txBox="1"/>
            <p:nvPr/>
          </p:nvSpPr>
          <p:spPr>
            <a:xfrm>
              <a:off x="2186686" y="2584450"/>
              <a:ext cx="3784600" cy="1192276"/>
            </a:xfrm>
            <a:prstGeom prst="rect">
              <a:avLst/>
            </a:prstGeom>
            <a:ln w="6350">
              <a:solidFill>
                <a:srgbClr val="4472C4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2354"/>
                </a:lnSpc>
              </a:pPr>
              <a:endParaRPr/>
            </a:p>
            <a:p>
              <a:pPr marL="805180" algn="l" rtl="0">
                <a:lnSpc>
                  <a:spcPts val="2304"/>
                </a:lnSpc>
              </a:pPr>
              <a:r>
                <a:rPr lang="en-US" altLang="zh-CN" sz="2300" spc="-2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Determine</a:t>
              </a:r>
              <a:r>
                <a:rPr lang="en-US" altLang="zh-CN" sz="2300" spc="-24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3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criticality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805180" algn="l" rtl="0">
                <a:lnSpc>
                  <a:spcPts val="2304"/>
                </a:lnSpc>
                <a:spcBef>
                  <a:spcPts val="228"/>
                </a:spcBef>
              </a:pPr>
              <a:r>
                <a:rPr lang="en-US" altLang="zh-CN" sz="2300" spc="2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and</a:t>
              </a:r>
              <a:r>
                <a:rPr lang="en-US" altLang="zh-CN" sz="2300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1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sensitivity</a:t>
              </a:r>
              <a:r>
                <a:rPr lang="en-US" altLang="zh-CN" sz="2300" spc="-17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of</a:t>
              </a:r>
              <a:r>
                <a:rPr lang="en-US" altLang="zh-CN" sz="2300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7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zones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82" name="Image35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7004" y="2535214"/>
              <a:ext cx="1017344" cy="1020142"/>
            </a:xfrm>
            <a:prstGeom prst="rect">
              <a:avLst/>
            </a:prstGeom>
            <a:noFill/>
          </p:spPr>
        </p:pic>
        <p:sp>
          <p:nvSpPr>
            <p:cNvPr id="3583" name="Path3583"/>
            <p:cNvSpPr/>
            <p:nvPr/>
          </p:nvSpPr>
          <p:spPr>
            <a:xfrm>
              <a:off x="2023364" y="2408936"/>
              <a:ext cx="849884" cy="1262888"/>
            </a:xfrm>
            <a:custGeom>
              <a:avLst/>
              <a:gdLst/>
              <a:ahLst/>
              <a:cxnLst/>
              <a:rect l="l" t="t" r="r" b="b"/>
              <a:pathLst>
                <a:path w="849884" h="1262888">
                  <a:moveTo>
                    <a:pt x="12700" y="1250188"/>
                  </a:moveTo>
                  <a:lnTo>
                    <a:pt x="837184" y="1250188"/>
                  </a:lnTo>
                  <a:lnTo>
                    <a:pt x="837184" y="12700"/>
                  </a:lnTo>
                  <a:lnTo>
                    <a:pt x="12700" y="12700"/>
                  </a:lnTo>
                  <a:lnTo>
                    <a:pt x="12700" y="125018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3584" name="Group3584"/>
          <p:cNvGrpSpPr/>
          <p:nvPr/>
        </p:nvGrpSpPr>
        <p:grpSpPr>
          <a:xfrm>
            <a:off x="2023364" y="3891788"/>
            <a:ext cx="3947922" cy="1367790"/>
            <a:chOff x="2023364" y="3891788"/>
            <a:chExt cx="3947922" cy="1367790"/>
          </a:xfrm>
        </p:grpSpPr>
        <p:sp>
          <p:nvSpPr>
            <p:cNvPr id="3585" name="Text Box3585"/>
            <p:cNvSpPr txBox="1"/>
            <p:nvPr/>
          </p:nvSpPr>
          <p:spPr>
            <a:xfrm>
              <a:off x="2186686" y="4068826"/>
              <a:ext cx="3784600" cy="1190752"/>
            </a:xfrm>
            <a:prstGeom prst="rect">
              <a:avLst/>
            </a:prstGeom>
            <a:ln w="6350">
              <a:solidFill>
                <a:srgbClr val="4472C4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2352"/>
                </a:lnSpc>
              </a:pPr>
              <a:endParaRPr/>
            </a:p>
            <a:p>
              <a:pPr marL="805180" algn="l" rtl="0">
                <a:lnSpc>
                  <a:spcPts val="2304"/>
                </a:lnSpc>
              </a:pPr>
              <a:r>
                <a:rPr lang="en-US" altLang="zh-CN" sz="2300" spc="-1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Implement</a:t>
              </a:r>
              <a:r>
                <a:rPr lang="en-US" altLang="zh-CN" sz="2300" spc="-18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VLANs</a:t>
              </a:r>
              <a:r>
                <a:rPr lang="en-US" altLang="zh-CN" sz="2300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13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for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805180"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-4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logical</a:t>
              </a:r>
              <a:r>
                <a:rPr lang="en-US" altLang="zh-CN" sz="2300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4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separation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86" name="Image35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8866" y="4092076"/>
              <a:ext cx="844178" cy="867080"/>
            </a:xfrm>
            <a:prstGeom prst="rect">
              <a:avLst/>
            </a:prstGeom>
            <a:noFill/>
          </p:spPr>
        </p:pic>
        <p:sp>
          <p:nvSpPr>
            <p:cNvPr id="3587" name="Path3587"/>
            <p:cNvSpPr/>
            <p:nvPr/>
          </p:nvSpPr>
          <p:spPr>
            <a:xfrm>
              <a:off x="2023364" y="3891788"/>
              <a:ext cx="849884" cy="1262888"/>
            </a:xfrm>
            <a:custGeom>
              <a:avLst/>
              <a:gdLst/>
              <a:ahLst/>
              <a:cxnLst/>
              <a:rect l="l" t="t" r="r" b="b"/>
              <a:pathLst>
                <a:path w="849884" h="1262888">
                  <a:moveTo>
                    <a:pt x="12700" y="1250188"/>
                  </a:moveTo>
                  <a:lnTo>
                    <a:pt x="837184" y="1250188"/>
                  </a:lnTo>
                  <a:lnTo>
                    <a:pt x="837184" y="12700"/>
                  </a:lnTo>
                  <a:lnTo>
                    <a:pt x="12700" y="12700"/>
                  </a:lnTo>
                  <a:lnTo>
                    <a:pt x="12700" y="125018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3588" name="Group3588"/>
          <p:cNvGrpSpPr/>
          <p:nvPr/>
        </p:nvGrpSpPr>
        <p:grpSpPr>
          <a:xfrm>
            <a:off x="6131824" y="3891788"/>
            <a:ext cx="4030462" cy="1367790"/>
            <a:chOff x="6131824" y="3891788"/>
            <a:chExt cx="4030462" cy="1367790"/>
          </a:xfrm>
        </p:grpSpPr>
        <p:sp>
          <p:nvSpPr>
            <p:cNvPr id="3589" name="Text Box3589"/>
            <p:cNvSpPr txBox="1"/>
            <p:nvPr/>
          </p:nvSpPr>
          <p:spPr>
            <a:xfrm>
              <a:off x="6377686" y="4068826"/>
              <a:ext cx="3784600" cy="1190752"/>
            </a:xfrm>
            <a:prstGeom prst="rect">
              <a:avLst/>
            </a:prstGeom>
            <a:ln w="6350">
              <a:solidFill>
                <a:srgbClr val="4472C4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1089"/>
                </a:lnSpc>
              </a:pPr>
              <a:endParaRPr/>
            </a:p>
            <a:p>
              <a:pPr marL="805561" algn="l" rtl="0">
                <a:lnSpc>
                  <a:spcPts val="2304"/>
                </a:lnSpc>
              </a:pPr>
              <a:r>
                <a:rPr lang="en-US" altLang="zh-CN" sz="2300" spc="2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Deploy</a:t>
              </a:r>
              <a:r>
                <a:rPr lang="en-US" altLang="zh-CN" sz="2300" spc="-18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0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unidirectional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805561" algn="l" rtl="0">
                <a:lnSpc>
                  <a:spcPts val="2304"/>
                </a:lnSpc>
                <a:spcBef>
                  <a:spcPts val="228"/>
                </a:spcBef>
              </a:pPr>
              <a:r>
                <a:rPr lang="en-US" altLang="zh-CN" sz="2300" spc="-22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gateways</a:t>
              </a:r>
              <a:r>
                <a:rPr lang="en-US" altLang="zh-CN" sz="2300" spc="6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11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for</a:t>
              </a:r>
              <a:r>
                <a:rPr lang="en-US" altLang="zh-CN" sz="2300" spc="-14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11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one-way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805561" algn="l" rtl="0">
                <a:lnSpc>
                  <a:spcPts val="2304"/>
                </a:lnSpc>
                <a:spcBef>
                  <a:spcPts val="216"/>
                </a:spcBef>
              </a:pPr>
              <a:r>
                <a:rPr lang="en-US" altLang="zh-CN" sz="2300" spc="-9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data</a:t>
              </a:r>
              <a:r>
                <a:rPr lang="en-US" altLang="zh-CN" sz="2300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2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transmission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90" name="Image359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3805" y="4780640"/>
              <a:ext cx="254654" cy="178516"/>
            </a:xfrm>
            <a:prstGeom prst="rect">
              <a:avLst/>
            </a:prstGeom>
            <a:noFill/>
          </p:spPr>
        </p:pic>
        <p:pic>
          <p:nvPicPr>
            <p:cNvPr id="3591" name="Image359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3805" y="4092076"/>
              <a:ext cx="254654" cy="178517"/>
            </a:xfrm>
            <a:prstGeom prst="rect">
              <a:avLst/>
            </a:prstGeom>
            <a:noFill/>
          </p:spPr>
        </p:pic>
        <p:pic>
          <p:nvPicPr>
            <p:cNvPr id="3592" name="Image359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31824" y="4780640"/>
              <a:ext cx="254654" cy="178516"/>
            </a:xfrm>
            <a:prstGeom prst="rect">
              <a:avLst/>
            </a:prstGeom>
            <a:noFill/>
          </p:spPr>
        </p:pic>
        <p:pic>
          <p:nvPicPr>
            <p:cNvPr id="3593" name="Image359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95786" y="4780640"/>
              <a:ext cx="254655" cy="178516"/>
            </a:xfrm>
            <a:prstGeom prst="rect">
              <a:avLst/>
            </a:prstGeom>
            <a:noFill/>
          </p:spPr>
        </p:pic>
        <p:pic>
          <p:nvPicPr>
            <p:cNvPr id="3594" name="Image359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33685" y="4321597"/>
              <a:ext cx="814894" cy="408038"/>
            </a:xfrm>
            <a:prstGeom prst="rect">
              <a:avLst/>
            </a:prstGeom>
            <a:noFill/>
          </p:spPr>
        </p:pic>
        <p:sp>
          <p:nvSpPr>
            <p:cNvPr id="3595" name="Path3595"/>
            <p:cNvSpPr/>
            <p:nvPr/>
          </p:nvSpPr>
          <p:spPr>
            <a:xfrm>
              <a:off x="6214364" y="3891788"/>
              <a:ext cx="849884" cy="1262888"/>
            </a:xfrm>
            <a:custGeom>
              <a:avLst/>
              <a:gdLst/>
              <a:ahLst/>
              <a:cxnLst/>
              <a:rect l="l" t="t" r="r" b="b"/>
              <a:pathLst>
                <a:path w="849884" h="1262888">
                  <a:moveTo>
                    <a:pt x="12700" y="1250188"/>
                  </a:moveTo>
                  <a:lnTo>
                    <a:pt x="837184" y="1250188"/>
                  </a:lnTo>
                  <a:lnTo>
                    <a:pt x="837184" y="12700"/>
                  </a:lnTo>
                  <a:lnTo>
                    <a:pt x="12700" y="12700"/>
                  </a:lnTo>
                  <a:lnTo>
                    <a:pt x="12700" y="125018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3596" name="Group3596"/>
          <p:cNvGrpSpPr/>
          <p:nvPr/>
        </p:nvGrpSpPr>
        <p:grpSpPr>
          <a:xfrm>
            <a:off x="6131823" y="2408936"/>
            <a:ext cx="4030463" cy="1367790"/>
            <a:chOff x="6131823" y="2408936"/>
            <a:chExt cx="4030463" cy="1367790"/>
          </a:xfrm>
        </p:grpSpPr>
        <p:sp>
          <p:nvSpPr>
            <p:cNvPr id="3597" name="Text Box3597"/>
            <p:cNvSpPr txBox="1"/>
            <p:nvPr/>
          </p:nvSpPr>
          <p:spPr>
            <a:xfrm>
              <a:off x="6377686" y="2584450"/>
              <a:ext cx="3784600" cy="1192276"/>
            </a:xfrm>
            <a:prstGeom prst="rect">
              <a:avLst/>
            </a:prstGeom>
            <a:ln w="6350">
              <a:solidFill>
                <a:srgbClr val="4472C4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1089"/>
                </a:lnSpc>
              </a:pPr>
              <a:endParaRPr/>
            </a:p>
            <a:p>
              <a:pPr marL="805561" algn="l" rtl="0">
                <a:lnSpc>
                  <a:spcPts val="2304"/>
                </a:lnSpc>
              </a:pPr>
              <a:r>
                <a:rPr lang="en-US" altLang="zh-CN" sz="2300" spc="-8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Strategically</a:t>
              </a:r>
              <a:r>
                <a:rPr lang="en-US" altLang="zh-CN" sz="2300" spc="7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2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place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805561" algn="l" rtl="0">
                <a:lnSpc>
                  <a:spcPts val="2306"/>
                </a:lnSpc>
                <a:spcBef>
                  <a:spcPts val="226"/>
                </a:spcBef>
              </a:pPr>
              <a:r>
                <a:rPr lang="en-US" altLang="zh-CN" sz="2300" spc="-5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firewalls</a:t>
              </a:r>
              <a:r>
                <a:rPr lang="en-US" altLang="zh-CN" sz="2300" spc="-17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9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at</a:t>
              </a:r>
              <a:r>
                <a:rPr lang="en-US" altLang="zh-CN" sz="2300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300" spc="-5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interaction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  <a:p>
              <a:pPr marL="805561" algn="l" rtl="0">
                <a:lnSpc>
                  <a:spcPts val="2304"/>
                </a:lnSpc>
                <a:spcBef>
                  <a:spcPts val="218"/>
                </a:spcBef>
              </a:pPr>
              <a:r>
                <a:rPr lang="en-US" altLang="zh-CN" sz="2300" spc="-1" dirty="0">
                  <a:solidFill>
                    <a:srgbClr val="374151"/>
                  </a:solidFill>
                  <a:latin typeface="Calibri"/>
                  <a:ea typeface="Calibri"/>
                  <a:cs typeface="Calibri"/>
                </a:rPr>
                <a:t>points</a:t>
              </a:r>
              <a:endParaRPr lang="en-US" altLang="zh-CN" sz="23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98" name="Image359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31823" y="2685731"/>
              <a:ext cx="1018618" cy="714066"/>
            </a:xfrm>
            <a:prstGeom prst="rect">
              <a:avLst/>
            </a:prstGeom>
            <a:noFill/>
          </p:spPr>
        </p:pic>
        <p:sp>
          <p:nvSpPr>
            <p:cNvPr id="3599" name="Path3599"/>
            <p:cNvSpPr/>
            <p:nvPr/>
          </p:nvSpPr>
          <p:spPr>
            <a:xfrm>
              <a:off x="6214364" y="2408936"/>
              <a:ext cx="849884" cy="1262888"/>
            </a:xfrm>
            <a:custGeom>
              <a:avLst/>
              <a:gdLst/>
              <a:ahLst/>
              <a:cxnLst/>
              <a:rect l="l" t="t" r="r" b="b"/>
              <a:pathLst>
                <a:path w="849884" h="1262888">
                  <a:moveTo>
                    <a:pt x="12700" y="1250188"/>
                  </a:moveTo>
                  <a:lnTo>
                    <a:pt x="837184" y="1250188"/>
                  </a:lnTo>
                  <a:lnTo>
                    <a:pt x="837184" y="12700"/>
                  </a:lnTo>
                  <a:lnTo>
                    <a:pt x="12700" y="12700"/>
                  </a:lnTo>
                  <a:lnTo>
                    <a:pt x="12700" y="125018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3600" name="Text Box3600"/>
          <p:cNvSpPr txBox="1"/>
          <p:nvPr/>
        </p:nvSpPr>
        <p:spPr>
          <a:xfrm>
            <a:off x="3367405" y="1117346"/>
            <a:ext cx="5505337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-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Implementation</a:t>
            </a:r>
            <a:r>
              <a:rPr lang="en-US" altLang="zh-CN" sz="4400" b="1" spc="-9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-1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Strategy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Path360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3602" name="Group3602"/>
          <p:cNvGrpSpPr/>
          <p:nvPr/>
        </p:nvGrpSpPr>
        <p:grpSpPr>
          <a:xfrm>
            <a:off x="2093468" y="832305"/>
            <a:ext cx="1774952" cy="5193440"/>
            <a:chOff x="2093468" y="832305"/>
            <a:chExt cx="1774952" cy="5193440"/>
          </a:xfrm>
        </p:grpSpPr>
        <p:sp>
          <p:nvSpPr>
            <p:cNvPr id="3603" name="Path3603"/>
            <p:cNvSpPr/>
            <p:nvPr/>
          </p:nvSpPr>
          <p:spPr>
            <a:xfrm>
              <a:off x="2099003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604" name="Path3604"/>
            <p:cNvSpPr/>
            <p:nvPr/>
          </p:nvSpPr>
          <p:spPr>
            <a:xfrm>
              <a:off x="2106168" y="1126236"/>
              <a:ext cx="1354836" cy="1354836"/>
            </a:xfrm>
            <a:custGeom>
              <a:avLst/>
              <a:gdLst/>
              <a:ahLst/>
              <a:cxnLst/>
              <a:rect l="l" t="t" r="r" b="b"/>
              <a:pathLst>
                <a:path w="1354836" h="1354836">
                  <a:moveTo>
                    <a:pt x="0" y="677418"/>
                  </a:moveTo>
                  <a:cubicBezTo>
                    <a:pt x="0" y="303276"/>
                    <a:pt x="303276" y="0"/>
                    <a:pt x="677418" y="0"/>
                  </a:cubicBezTo>
                  <a:cubicBezTo>
                    <a:pt x="1051560" y="0"/>
                    <a:pt x="1354836" y="303276"/>
                    <a:pt x="1354836" y="677418"/>
                  </a:cubicBezTo>
                  <a:cubicBezTo>
                    <a:pt x="1354836" y="1051560"/>
                    <a:pt x="1051560" y="1354836"/>
                    <a:pt x="677418" y="1354836"/>
                  </a:cubicBezTo>
                  <a:cubicBezTo>
                    <a:pt x="303276" y="1354836"/>
                    <a:pt x="0" y="1051560"/>
                    <a:pt x="0" y="67741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605" name="Path3605"/>
            <p:cNvSpPr/>
            <p:nvPr/>
          </p:nvSpPr>
          <p:spPr>
            <a:xfrm>
              <a:off x="2093468" y="1113536"/>
              <a:ext cx="1380236" cy="1380236"/>
            </a:xfrm>
            <a:custGeom>
              <a:avLst/>
              <a:gdLst/>
              <a:ahLst/>
              <a:cxnLst/>
              <a:rect l="l" t="t" r="r" b="b"/>
              <a:pathLst>
                <a:path w="1380236" h="1380236">
                  <a:moveTo>
                    <a:pt x="12700" y="690118"/>
                  </a:moveTo>
                  <a:cubicBezTo>
                    <a:pt x="12700" y="315976"/>
                    <a:pt x="315976" y="12700"/>
                    <a:pt x="690118" y="12700"/>
                  </a:cubicBezTo>
                  <a:cubicBezTo>
                    <a:pt x="1064260" y="12700"/>
                    <a:pt x="1367536" y="315976"/>
                    <a:pt x="1367536" y="690118"/>
                  </a:cubicBezTo>
                  <a:cubicBezTo>
                    <a:pt x="1367536" y="1064260"/>
                    <a:pt x="1064260" y="1367536"/>
                    <a:pt x="690118" y="1367536"/>
                  </a:cubicBezTo>
                  <a:cubicBezTo>
                    <a:pt x="315976" y="1367536"/>
                    <a:pt x="12700" y="1064260"/>
                    <a:pt x="12700" y="6901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606" name="Path3606"/>
            <p:cNvSpPr/>
            <p:nvPr/>
          </p:nvSpPr>
          <p:spPr>
            <a:xfrm>
              <a:off x="2500884" y="2752344"/>
              <a:ext cx="1354836" cy="1353312"/>
            </a:xfrm>
            <a:custGeom>
              <a:avLst/>
              <a:gdLst/>
              <a:ahLst/>
              <a:cxnLst/>
              <a:rect l="l" t="t" r="r" b="b"/>
              <a:pathLst>
                <a:path w="1354836" h="1353312">
                  <a:moveTo>
                    <a:pt x="0" y="676656"/>
                  </a:moveTo>
                  <a:cubicBezTo>
                    <a:pt x="0" y="302895"/>
                    <a:pt x="303276" y="0"/>
                    <a:pt x="677418" y="0"/>
                  </a:cubicBezTo>
                  <a:cubicBezTo>
                    <a:pt x="1051560" y="0"/>
                    <a:pt x="1354836" y="302895"/>
                    <a:pt x="1354836" y="676656"/>
                  </a:cubicBezTo>
                  <a:cubicBezTo>
                    <a:pt x="1354836" y="1050417"/>
                    <a:pt x="1051560" y="1353312"/>
                    <a:pt x="677418" y="1353312"/>
                  </a:cubicBezTo>
                  <a:cubicBezTo>
                    <a:pt x="303276" y="1353312"/>
                    <a:pt x="0" y="1050417"/>
                    <a:pt x="0" y="6766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607" name="Path3607"/>
            <p:cNvSpPr/>
            <p:nvPr/>
          </p:nvSpPr>
          <p:spPr>
            <a:xfrm>
              <a:off x="2488184" y="2739644"/>
              <a:ext cx="1380236" cy="1378712"/>
            </a:xfrm>
            <a:custGeom>
              <a:avLst/>
              <a:gdLst/>
              <a:ahLst/>
              <a:cxnLst/>
              <a:rect l="l" t="t" r="r" b="b"/>
              <a:pathLst>
                <a:path w="1380236" h="1378712">
                  <a:moveTo>
                    <a:pt x="12700" y="689356"/>
                  </a:moveTo>
                  <a:cubicBezTo>
                    <a:pt x="12700" y="315595"/>
                    <a:pt x="315976" y="12700"/>
                    <a:pt x="690118" y="12700"/>
                  </a:cubicBezTo>
                  <a:cubicBezTo>
                    <a:pt x="1064260" y="12700"/>
                    <a:pt x="1367536" y="315595"/>
                    <a:pt x="1367536" y="689356"/>
                  </a:cubicBezTo>
                  <a:cubicBezTo>
                    <a:pt x="1367536" y="1063117"/>
                    <a:pt x="1064260" y="1366012"/>
                    <a:pt x="690118" y="1366012"/>
                  </a:cubicBezTo>
                  <a:cubicBezTo>
                    <a:pt x="315976" y="1366012"/>
                    <a:pt x="12700" y="1063117"/>
                    <a:pt x="12700" y="68935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608" name="Path3608"/>
            <p:cNvSpPr/>
            <p:nvPr/>
          </p:nvSpPr>
          <p:spPr>
            <a:xfrm>
              <a:off x="2106168" y="4376928"/>
              <a:ext cx="1354836" cy="1354836"/>
            </a:xfrm>
            <a:custGeom>
              <a:avLst/>
              <a:gdLst/>
              <a:ahLst/>
              <a:cxnLst/>
              <a:rect l="l" t="t" r="r" b="b"/>
              <a:pathLst>
                <a:path w="1354836" h="1354836">
                  <a:moveTo>
                    <a:pt x="0" y="677418"/>
                  </a:moveTo>
                  <a:cubicBezTo>
                    <a:pt x="0" y="303276"/>
                    <a:pt x="303276" y="0"/>
                    <a:pt x="677418" y="0"/>
                  </a:cubicBezTo>
                  <a:cubicBezTo>
                    <a:pt x="1051560" y="0"/>
                    <a:pt x="1354836" y="303276"/>
                    <a:pt x="1354836" y="677418"/>
                  </a:cubicBezTo>
                  <a:cubicBezTo>
                    <a:pt x="1354836" y="1051560"/>
                    <a:pt x="1051560" y="1354836"/>
                    <a:pt x="677418" y="1354836"/>
                  </a:cubicBezTo>
                  <a:cubicBezTo>
                    <a:pt x="303276" y="1354836"/>
                    <a:pt x="0" y="1051560"/>
                    <a:pt x="0" y="67741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609" name="Path3609"/>
            <p:cNvSpPr/>
            <p:nvPr/>
          </p:nvSpPr>
          <p:spPr>
            <a:xfrm>
              <a:off x="2093468" y="4364228"/>
              <a:ext cx="1380236" cy="1380236"/>
            </a:xfrm>
            <a:custGeom>
              <a:avLst/>
              <a:gdLst/>
              <a:ahLst/>
              <a:cxnLst/>
              <a:rect l="l" t="t" r="r" b="b"/>
              <a:pathLst>
                <a:path w="1380236" h="1380236">
                  <a:moveTo>
                    <a:pt x="12700" y="690118"/>
                  </a:moveTo>
                  <a:cubicBezTo>
                    <a:pt x="12700" y="315976"/>
                    <a:pt x="315976" y="12700"/>
                    <a:pt x="690118" y="12700"/>
                  </a:cubicBezTo>
                  <a:cubicBezTo>
                    <a:pt x="1064260" y="12700"/>
                    <a:pt x="1367536" y="315976"/>
                    <a:pt x="1367536" y="690118"/>
                  </a:cubicBezTo>
                  <a:cubicBezTo>
                    <a:pt x="1367536" y="1064260"/>
                    <a:pt x="1064260" y="1367536"/>
                    <a:pt x="690118" y="1367536"/>
                  </a:cubicBezTo>
                  <a:cubicBezTo>
                    <a:pt x="315976" y="1367536"/>
                    <a:pt x="12700" y="1064260"/>
                    <a:pt x="12700" y="690118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3610" name="Text Box3610"/>
          <p:cNvSpPr txBox="1"/>
          <p:nvPr/>
        </p:nvSpPr>
        <p:spPr>
          <a:xfrm>
            <a:off x="2771648" y="1249172"/>
            <a:ext cx="7326884" cy="1108964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08"/>
              </a:lnSpc>
            </a:pPr>
            <a:endParaRPr/>
          </a:p>
          <a:p>
            <a:pPr marL="873125" marR="379029" algn="l" rtl="0">
              <a:lnSpc>
                <a:spcPts val="3252"/>
              </a:lnSpc>
            </a:pPr>
            <a:r>
              <a:rPr lang="en-US" altLang="zh-CN" sz="31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Significance</a:t>
            </a:r>
            <a:r>
              <a:rPr lang="en-US" altLang="zh-CN" sz="31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3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3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3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1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3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endParaRPr lang="en-US" altLang="zh-CN" sz="3100">
              <a:latin typeface="Calibri"/>
              <a:ea typeface="Calibri"/>
              <a:cs typeface="Calibri"/>
            </a:endParaRPr>
          </a:p>
        </p:txBody>
      </p:sp>
      <p:sp>
        <p:nvSpPr>
          <p:cNvPr id="3611" name="Text Box3611"/>
          <p:cNvSpPr txBox="1"/>
          <p:nvPr/>
        </p:nvSpPr>
        <p:spPr>
          <a:xfrm>
            <a:off x="3164840" y="2873756"/>
            <a:ext cx="6933692" cy="1110488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15"/>
              </a:lnSpc>
            </a:pPr>
            <a:endParaRPr/>
          </a:p>
          <a:p>
            <a:pPr marL="873760" algn="l" rtl="0">
              <a:lnSpc>
                <a:spcPts val="3098"/>
              </a:lnSpc>
            </a:pPr>
            <a:r>
              <a:rPr lang="en-US" altLang="zh-CN" sz="31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Strengthened</a:t>
            </a:r>
            <a:r>
              <a:rPr lang="en-US" altLang="zh-CN" sz="31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3100" spc="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posture</a:t>
            </a:r>
            <a:endParaRPr lang="en-US" altLang="zh-CN" sz="3100">
              <a:latin typeface="Calibri"/>
              <a:ea typeface="Calibri"/>
              <a:cs typeface="Calibri"/>
            </a:endParaRPr>
          </a:p>
          <a:p>
            <a:pPr marL="873760" algn="l" rtl="0">
              <a:lnSpc>
                <a:spcPts val="3096"/>
              </a:lnSpc>
              <a:spcBef>
                <a:spcPts val="314"/>
              </a:spcBef>
            </a:pPr>
            <a:r>
              <a:rPr lang="en-US" altLang="zh-CN" sz="31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through</a:t>
            </a:r>
            <a:r>
              <a:rPr lang="en-US" altLang="zh-CN" sz="31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effective</a:t>
            </a:r>
            <a:r>
              <a:rPr lang="en-US" altLang="zh-CN" sz="3100" spc="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implementation</a:t>
            </a:r>
            <a:endParaRPr lang="en-US" altLang="zh-CN" sz="3100">
              <a:latin typeface="Calibri"/>
              <a:ea typeface="Calibri"/>
              <a:cs typeface="Calibri"/>
            </a:endParaRPr>
          </a:p>
        </p:txBody>
      </p:sp>
      <p:sp>
        <p:nvSpPr>
          <p:cNvPr id="3612" name="Text Box3612"/>
          <p:cNvSpPr txBox="1"/>
          <p:nvPr/>
        </p:nvSpPr>
        <p:spPr>
          <a:xfrm>
            <a:off x="2771648" y="4499864"/>
            <a:ext cx="7326884" cy="1108964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17"/>
              </a:lnSpc>
            </a:pPr>
            <a:endParaRPr/>
          </a:p>
          <a:p>
            <a:pPr marL="873125" algn="l" rtl="0">
              <a:lnSpc>
                <a:spcPts val="3096"/>
              </a:lnSpc>
            </a:pPr>
            <a:r>
              <a:rPr lang="en-US" altLang="zh-CN" sz="31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Optimized</a:t>
            </a:r>
            <a:r>
              <a:rPr lang="en-US" altLang="zh-CN" sz="31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collaboration</a:t>
            </a:r>
            <a:r>
              <a:rPr lang="en-US" altLang="zh-CN" sz="31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while</a:t>
            </a:r>
            <a:r>
              <a:rPr lang="en-US" altLang="zh-CN" sz="31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ensuring</a:t>
            </a:r>
            <a:endParaRPr lang="en-US" altLang="zh-CN" sz="3100">
              <a:latin typeface="Calibri"/>
              <a:ea typeface="Calibri"/>
              <a:cs typeface="Calibri"/>
            </a:endParaRPr>
          </a:p>
          <a:p>
            <a:pPr marL="873125" algn="l" rtl="0">
              <a:lnSpc>
                <a:spcPts val="3096"/>
              </a:lnSpc>
              <a:spcBef>
                <a:spcPts val="312"/>
              </a:spcBef>
            </a:pPr>
            <a:r>
              <a:rPr lang="en-US" altLang="zh-CN" sz="3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confidentiality</a:t>
            </a:r>
            <a:r>
              <a:rPr lang="en-US" altLang="zh-CN" sz="31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1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1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compliance</a:t>
            </a:r>
            <a:endParaRPr lang="en-US" altLang="zh-CN" sz="3100">
              <a:latin typeface="Calibri"/>
              <a:ea typeface="Calibri"/>
              <a:cs typeface="Calibri"/>
            </a:endParaRPr>
          </a:p>
        </p:txBody>
      </p:sp>
      <p:sp>
        <p:nvSpPr>
          <p:cNvPr id="3613" name="Text Box3613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3614" name="Text Box3614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Path347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476" name="Image34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576" y="271272"/>
            <a:ext cx="6477000" cy="6294121"/>
          </a:xfrm>
          <a:prstGeom prst="rect">
            <a:avLst/>
          </a:prstGeom>
          <a:noFill/>
        </p:spPr>
      </p:pic>
      <p:sp>
        <p:nvSpPr>
          <p:cNvPr id="3477" name="Text Box3477"/>
          <p:cNvSpPr txBox="1"/>
          <p:nvPr/>
        </p:nvSpPr>
        <p:spPr>
          <a:xfrm>
            <a:off x="665074" y="877570"/>
            <a:ext cx="2667923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Introduction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3478" name="Text Box3478"/>
          <p:cNvSpPr txBox="1"/>
          <p:nvPr/>
        </p:nvSpPr>
        <p:spPr>
          <a:xfrm>
            <a:off x="665074" y="1879298"/>
            <a:ext cx="3741985" cy="7941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28600" indent="-228600" algn="l" rtl="0">
              <a:lnSpc>
                <a:spcPts val="3127"/>
              </a:lnSpc>
            </a:pPr>
            <a:r>
              <a:rPr lang="en-US" altLang="zh-CN" sz="2800" spc="0" dirty="0">
                <a:solidFill>
                  <a:srgbClr val="374151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2" dirty="0">
                <a:solidFill>
                  <a:srgbClr val="37415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Importance</a:t>
            </a:r>
            <a:r>
              <a:rPr lang="en-US" altLang="zh-CN" sz="2800" spc="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8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Industrial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79" name="Text Box3479"/>
          <p:cNvSpPr txBox="1"/>
          <p:nvPr/>
        </p:nvSpPr>
        <p:spPr>
          <a:xfrm>
            <a:off x="893674" y="2702204"/>
            <a:ext cx="3089181" cy="3553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800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800" spc="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(ICS)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80" name="Text Box3480"/>
          <p:cNvSpPr txBox="1"/>
          <p:nvPr/>
        </p:nvSpPr>
        <p:spPr>
          <a:xfrm>
            <a:off x="665074" y="3159712"/>
            <a:ext cx="3753348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374151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2" dirty="0">
                <a:solidFill>
                  <a:srgbClr val="37415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Segmentation</a:t>
            </a:r>
            <a:r>
              <a:rPr lang="en-US" altLang="zh-CN" sz="2800" spc="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81" name="Text Box3481"/>
          <p:cNvSpPr txBox="1"/>
          <p:nvPr/>
        </p:nvSpPr>
        <p:spPr>
          <a:xfrm>
            <a:off x="893674" y="3598799"/>
            <a:ext cx="3519067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2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800" spc="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architecture</a:t>
            </a:r>
            <a:r>
              <a:rPr lang="en-US" altLang="zh-CN" sz="2800" spc="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into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82" name="Text Box3482"/>
          <p:cNvSpPr txBox="1"/>
          <p:nvPr/>
        </p:nvSpPr>
        <p:spPr>
          <a:xfrm>
            <a:off x="893674" y="3982619"/>
            <a:ext cx="2797756" cy="3553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zones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conduits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83" name="Text Box3483"/>
          <p:cNvSpPr txBox="1"/>
          <p:nvPr/>
        </p:nvSpPr>
        <p:spPr>
          <a:xfrm>
            <a:off x="665074" y="4438729"/>
            <a:ext cx="4156022" cy="7941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28600" indent="-228600" algn="l" rtl="0">
              <a:lnSpc>
                <a:spcPts val="3127"/>
              </a:lnSpc>
            </a:pPr>
            <a:r>
              <a:rPr lang="en-US" altLang="zh-CN" sz="2800" spc="0" dirty="0">
                <a:solidFill>
                  <a:srgbClr val="374151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42" dirty="0">
                <a:solidFill>
                  <a:srgbClr val="37415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Alignment</a:t>
            </a:r>
            <a:r>
              <a:rPr lang="en-US" altLang="zh-CN" sz="2800" spc="2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model's</a:t>
            </a:r>
            <a:r>
              <a:rPr lang="en-US" altLang="zh-CN" sz="2800" spc="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logical</a:t>
            </a:r>
            <a:r>
              <a:rPr lang="en-US" altLang="zh-CN" sz="2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separation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84" name="Text Box3484"/>
          <p:cNvSpPr txBox="1"/>
          <p:nvPr/>
        </p:nvSpPr>
        <p:spPr>
          <a:xfrm>
            <a:off x="893674" y="5261864"/>
            <a:ext cx="1392776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approach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Path348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486" name="Image34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92" y="1187195"/>
            <a:ext cx="6862572" cy="4483609"/>
          </a:xfrm>
          <a:prstGeom prst="rect">
            <a:avLst/>
          </a:prstGeom>
          <a:noFill/>
        </p:spPr>
      </p:pic>
      <p:sp>
        <p:nvSpPr>
          <p:cNvPr id="3487" name="Text Box3487"/>
          <p:cNvSpPr txBox="1"/>
          <p:nvPr/>
        </p:nvSpPr>
        <p:spPr>
          <a:xfrm>
            <a:off x="784250" y="1653565"/>
            <a:ext cx="3175456" cy="5596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6"/>
              </a:lnSpc>
            </a:pPr>
            <a:r>
              <a:rPr lang="en-US" altLang="zh-CN" sz="4400" b="1" spc="-1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Purdue</a:t>
            </a:r>
            <a:r>
              <a:rPr lang="en-US" altLang="zh-CN" sz="4400" b="1" spc="-6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Model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488" name="Text Box3488"/>
          <p:cNvSpPr txBox="1"/>
          <p:nvPr/>
        </p:nvSpPr>
        <p:spPr>
          <a:xfrm>
            <a:off x="784250" y="2677567"/>
            <a:ext cx="3674166" cy="112367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2949"/>
              </a:lnSpc>
            </a:pP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primary</a:t>
            </a:r>
            <a:r>
              <a:rPr lang="en-US" altLang="zh-CN" sz="2800" spc="2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requirement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2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800" spc="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prevent</a:t>
            </a:r>
            <a:r>
              <a:rPr lang="en-US" altLang="zh-CN" sz="28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unnecessary</a:t>
            </a:r>
            <a:r>
              <a:rPr lang="en-US" altLang="zh-CN" sz="2800" spc="4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89" name="Text Box3489"/>
          <p:cNvSpPr txBox="1"/>
          <p:nvPr/>
        </p:nvSpPr>
        <p:spPr>
          <a:xfrm>
            <a:off x="784250" y="3830193"/>
            <a:ext cx="3804916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undesired</a:t>
            </a:r>
            <a:r>
              <a:rPr lang="en-US" altLang="zh-CN" sz="2800" spc="4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communication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90" name="Text Box3490"/>
          <p:cNvSpPr txBox="1"/>
          <p:nvPr/>
        </p:nvSpPr>
        <p:spPr>
          <a:xfrm>
            <a:off x="784250" y="4214013"/>
            <a:ext cx="3833383" cy="3553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different</a:t>
            </a:r>
            <a:r>
              <a:rPr lang="en-US" altLang="zh-CN" sz="2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parts</a:t>
            </a:r>
            <a:r>
              <a:rPr lang="en-US" altLang="zh-CN" sz="28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91" name="Text Box3491"/>
          <p:cNvSpPr txBox="1"/>
          <p:nvPr/>
        </p:nvSpPr>
        <p:spPr>
          <a:xfrm>
            <a:off x="784250" y="4598544"/>
            <a:ext cx="2795390" cy="3550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8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Path349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493" name="Image34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92" y="1187195"/>
            <a:ext cx="6862572" cy="4483609"/>
          </a:xfrm>
          <a:prstGeom prst="rect">
            <a:avLst/>
          </a:prstGeom>
          <a:noFill/>
        </p:spPr>
      </p:pic>
      <p:sp>
        <p:nvSpPr>
          <p:cNvPr id="3494" name="Text Box3494"/>
          <p:cNvSpPr txBox="1"/>
          <p:nvPr/>
        </p:nvSpPr>
        <p:spPr>
          <a:xfrm>
            <a:off x="784250" y="1653565"/>
            <a:ext cx="3175456" cy="5596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6"/>
              </a:lnSpc>
            </a:pPr>
            <a:r>
              <a:rPr lang="en-US" altLang="zh-CN" sz="4400" b="1" spc="-1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Purdue</a:t>
            </a:r>
            <a:r>
              <a:rPr lang="en-US" altLang="zh-CN" sz="4400" b="1" spc="-6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400" b="1" spc="6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Model</a:t>
            </a:r>
            <a:endParaRPr lang="en-US" altLang="zh-CN" sz="4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495" name="Text Box3495"/>
          <p:cNvSpPr txBox="1"/>
          <p:nvPr/>
        </p:nvSpPr>
        <p:spPr>
          <a:xfrm>
            <a:off x="784250" y="2677567"/>
            <a:ext cx="3885167" cy="112367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just" rtl="0">
              <a:lnSpc>
                <a:spcPts val="2949"/>
              </a:lnSpc>
            </a:pPr>
            <a:r>
              <a:rPr lang="en-US" altLang="zh-CN" sz="2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Following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principles</a:t>
            </a:r>
            <a:r>
              <a:rPr lang="en-US" altLang="zh-CN" sz="2800" spc="4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Purdue</a:t>
            </a:r>
            <a:r>
              <a:rPr lang="en-US" altLang="zh-CN" sz="2800" spc="2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model,</a:t>
            </a:r>
            <a:r>
              <a:rPr lang="en-US" altLang="zh-CN" sz="2800" spc="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determine</a:t>
            </a:r>
            <a:r>
              <a:rPr lang="en-US" altLang="zh-CN" sz="2800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appropriate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96" name="Text Box3496"/>
          <p:cNvSpPr txBox="1"/>
          <p:nvPr/>
        </p:nvSpPr>
        <p:spPr>
          <a:xfrm>
            <a:off x="784250" y="3830193"/>
            <a:ext cx="3518002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6"/>
              </a:lnSpc>
            </a:pPr>
            <a:r>
              <a:rPr lang="en-US" altLang="zh-CN" sz="28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zones</a:t>
            </a:r>
            <a:r>
              <a:rPr lang="en-US" altLang="zh-CN" sz="28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en-US" altLang="zh-CN" sz="2800" spc="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497" name="Text Box3497"/>
          <p:cNvSpPr txBox="1"/>
          <p:nvPr/>
        </p:nvSpPr>
        <p:spPr>
          <a:xfrm>
            <a:off x="784250" y="4214013"/>
            <a:ext cx="2960884" cy="3553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98"/>
              </a:lnSpc>
            </a:pPr>
            <a:r>
              <a:rPr lang="en-US" altLang="zh-CN" sz="2800" spc="-2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architecture.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8" name="Image3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"/>
            <a:ext cx="12192000" cy="6857873"/>
          </a:xfrm>
          <a:prstGeom prst="rect">
            <a:avLst/>
          </a:prstGeom>
          <a:noFill/>
        </p:spPr>
      </p:pic>
      <p:sp>
        <p:nvSpPr>
          <p:cNvPr id="3499" name="Text Box3499"/>
          <p:cNvSpPr txBox="1"/>
          <p:nvPr/>
        </p:nvSpPr>
        <p:spPr>
          <a:xfrm>
            <a:off x="587350" y="1376324"/>
            <a:ext cx="1986516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Scenario: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3500" name="Text Box3500"/>
          <p:cNvSpPr txBox="1"/>
          <p:nvPr/>
        </p:nvSpPr>
        <p:spPr>
          <a:xfrm>
            <a:off x="587350" y="1925447"/>
            <a:ext cx="3157146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Manufacturing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3501" name="Text Box3501"/>
          <p:cNvSpPr txBox="1"/>
          <p:nvPr/>
        </p:nvSpPr>
        <p:spPr>
          <a:xfrm>
            <a:off x="587350" y="2474087"/>
            <a:ext cx="3392115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Plant</a:t>
            </a:r>
            <a:r>
              <a:rPr lang="en-US" altLang="zh-CN" sz="4000" b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Hierarchy: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3502" name="Text Box3502"/>
          <p:cNvSpPr txBox="1"/>
          <p:nvPr/>
        </p:nvSpPr>
        <p:spPr>
          <a:xfrm>
            <a:off x="587350" y="3618024"/>
            <a:ext cx="2917146" cy="2939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315"/>
              </a:lnSpc>
            </a:pPr>
            <a:r>
              <a:rPr lang="en-US" altLang="zh-CN" sz="2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0" spc="5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Illustrating</a:t>
            </a:r>
            <a:r>
              <a:rPr lang="en-US" altLang="zh-CN" sz="2000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zones:</a:t>
            </a:r>
            <a:r>
              <a:rPr lang="en-US" altLang="zh-CN" sz="20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Process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3503" name="Text Box3503"/>
          <p:cNvSpPr txBox="1"/>
          <p:nvPr/>
        </p:nvSpPr>
        <p:spPr>
          <a:xfrm>
            <a:off x="815950" y="3931564"/>
            <a:ext cx="3016606" cy="2548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6"/>
              </a:lnSpc>
            </a:pPr>
            <a:r>
              <a:rPr lang="en-US" altLang="zh-CN" sz="20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Control,</a:t>
            </a:r>
            <a:r>
              <a:rPr lang="en-US" altLang="zh-CN" sz="20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Supervisory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Control,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3504" name="Text Box3504"/>
          <p:cNvSpPr txBox="1"/>
          <p:nvPr/>
        </p:nvSpPr>
        <p:spPr>
          <a:xfrm>
            <a:off x="815950" y="4206494"/>
            <a:ext cx="2585216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04"/>
              </a:lnSpc>
            </a:pP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HMI,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Corporate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3505" name="Text Box3505"/>
          <p:cNvSpPr txBox="1"/>
          <p:nvPr/>
        </p:nvSpPr>
        <p:spPr>
          <a:xfrm>
            <a:off x="587350" y="4567857"/>
            <a:ext cx="2996298" cy="5682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28600" indent="-228600" algn="l" rtl="0">
              <a:lnSpc>
                <a:spcPts val="2237"/>
              </a:lnSpc>
            </a:pPr>
            <a:r>
              <a:rPr lang="en-US" altLang="zh-CN" sz="20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0" spc="54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Variability</a:t>
            </a:r>
            <a:r>
              <a:rPr lang="en-US" altLang="zh-CN" sz="2000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0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criticality</a:t>
            </a:r>
            <a:r>
              <a:rPr lang="en-US" altLang="zh-CN" sz="20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sensitivity</a:t>
            </a:r>
            <a:r>
              <a:rPr lang="en-US" altLang="zh-CN" sz="2000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across</a:t>
            </a:r>
            <a:r>
              <a:rPr lang="en-US" altLang="zh-CN" sz="20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zones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Path350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3507" name="Group3507"/>
          <p:cNvGrpSpPr/>
          <p:nvPr/>
        </p:nvGrpSpPr>
        <p:grpSpPr>
          <a:xfrm>
            <a:off x="5303520" y="676656"/>
            <a:ext cx="6364224" cy="1575816"/>
            <a:chOff x="5303520" y="676656"/>
            <a:chExt cx="6364224" cy="1575816"/>
          </a:xfrm>
        </p:grpSpPr>
        <p:sp>
          <p:nvSpPr>
            <p:cNvPr id="3508" name="Path3508"/>
            <p:cNvSpPr/>
            <p:nvPr/>
          </p:nvSpPr>
          <p:spPr>
            <a:xfrm>
              <a:off x="5303520" y="676656"/>
              <a:ext cx="6364224" cy="1575816"/>
            </a:xfrm>
            <a:custGeom>
              <a:avLst/>
              <a:gdLst/>
              <a:ahLst/>
              <a:cxnLst/>
              <a:rect l="l" t="t" r="r" b="b"/>
              <a:pathLst>
                <a:path w="6364224" h="1575816">
                  <a:moveTo>
                    <a:pt x="0" y="157607"/>
                  </a:moveTo>
                  <a:cubicBezTo>
                    <a:pt x="0" y="70612"/>
                    <a:pt x="70612" y="0"/>
                    <a:pt x="157607" y="0"/>
                  </a:cubicBezTo>
                  <a:lnTo>
                    <a:pt x="6206617" y="0"/>
                  </a:lnTo>
                  <a:cubicBezTo>
                    <a:pt x="6293612" y="0"/>
                    <a:pt x="6364225" y="70612"/>
                    <a:pt x="6364225" y="157607"/>
                  </a:cubicBezTo>
                  <a:lnTo>
                    <a:pt x="6364225" y="1418209"/>
                  </a:lnTo>
                  <a:cubicBezTo>
                    <a:pt x="6364225" y="1505204"/>
                    <a:pt x="6293612" y="1575816"/>
                    <a:pt x="6206617" y="1575816"/>
                  </a:cubicBezTo>
                  <a:lnTo>
                    <a:pt x="157607" y="1575816"/>
                  </a:lnTo>
                  <a:cubicBezTo>
                    <a:pt x="70612" y="1575816"/>
                    <a:pt x="0" y="1505204"/>
                    <a:pt x="0" y="1418209"/>
                  </a:cubicBezTo>
                  <a:lnTo>
                    <a:pt x="0" y="157607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509" name="Text Box3509"/>
            <p:cNvSpPr txBox="1"/>
            <p:nvPr/>
          </p:nvSpPr>
          <p:spPr>
            <a:xfrm>
              <a:off x="7290182" y="1335278"/>
              <a:ext cx="1226544" cy="31699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496"/>
                </a:lnSpc>
              </a:pPr>
              <a:r>
                <a:rPr lang="en-US" altLang="zh-CN" sz="2500" b="1" spc="-8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Firewalls</a:t>
              </a:r>
              <a:endParaRPr lang="en-US" altLang="zh-CN" sz="25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10" name="Image35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4671" y="1216465"/>
              <a:ext cx="534727" cy="499509"/>
            </a:xfrm>
            <a:prstGeom prst="rect">
              <a:avLst/>
            </a:prstGeom>
            <a:noFill/>
          </p:spPr>
        </p:pic>
        <p:pic>
          <p:nvPicPr>
            <p:cNvPr id="3511" name="Image35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5046" y="1216466"/>
              <a:ext cx="249541" cy="499508"/>
            </a:xfrm>
            <a:prstGeom prst="rect">
              <a:avLst/>
            </a:prstGeom>
            <a:noFill/>
          </p:spPr>
        </p:pic>
      </p:grpSp>
      <p:grpSp>
        <p:nvGrpSpPr>
          <p:cNvPr id="3512" name="Group3512"/>
          <p:cNvGrpSpPr/>
          <p:nvPr/>
        </p:nvGrpSpPr>
        <p:grpSpPr>
          <a:xfrm>
            <a:off x="5303520" y="2645664"/>
            <a:ext cx="6364224" cy="1575816"/>
            <a:chOff x="5303520" y="2645664"/>
            <a:chExt cx="6364224" cy="1575816"/>
          </a:xfrm>
        </p:grpSpPr>
        <p:sp>
          <p:nvSpPr>
            <p:cNvPr id="3513" name="Path3513"/>
            <p:cNvSpPr/>
            <p:nvPr/>
          </p:nvSpPr>
          <p:spPr>
            <a:xfrm>
              <a:off x="5303520" y="2645664"/>
              <a:ext cx="6364224" cy="1575816"/>
            </a:xfrm>
            <a:custGeom>
              <a:avLst/>
              <a:gdLst/>
              <a:ahLst/>
              <a:cxnLst/>
              <a:rect l="l" t="t" r="r" b="b"/>
              <a:pathLst>
                <a:path w="6364224" h="1575816">
                  <a:moveTo>
                    <a:pt x="0" y="157607"/>
                  </a:moveTo>
                  <a:cubicBezTo>
                    <a:pt x="0" y="70612"/>
                    <a:pt x="70612" y="0"/>
                    <a:pt x="157607" y="0"/>
                  </a:cubicBezTo>
                  <a:lnTo>
                    <a:pt x="6206617" y="0"/>
                  </a:lnTo>
                  <a:cubicBezTo>
                    <a:pt x="6293612" y="0"/>
                    <a:pt x="6364225" y="70612"/>
                    <a:pt x="6364225" y="157607"/>
                  </a:cubicBezTo>
                  <a:lnTo>
                    <a:pt x="6364225" y="1418209"/>
                  </a:lnTo>
                  <a:cubicBezTo>
                    <a:pt x="6364225" y="1505204"/>
                    <a:pt x="6293612" y="1575816"/>
                    <a:pt x="6206617" y="1575816"/>
                  </a:cubicBezTo>
                  <a:lnTo>
                    <a:pt x="157607" y="1575816"/>
                  </a:lnTo>
                  <a:cubicBezTo>
                    <a:pt x="70612" y="1575816"/>
                    <a:pt x="0" y="1505204"/>
                    <a:pt x="0" y="1418209"/>
                  </a:cubicBezTo>
                  <a:lnTo>
                    <a:pt x="0" y="157607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514" name="Text Box3514"/>
            <p:cNvSpPr txBox="1"/>
            <p:nvPr/>
          </p:nvSpPr>
          <p:spPr>
            <a:xfrm>
              <a:off x="7290182" y="3304667"/>
              <a:ext cx="2556008" cy="31699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496"/>
                </a:lnSpc>
              </a:pPr>
              <a:r>
                <a:rPr lang="en-US" altLang="zh-CN" sz="2500" b="1" spc="-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VLAN</a:t>
              </a:r>
              <a:r>
                <a:rPr lang="en-US" altLang="zh-CN" sz="2500" b="1" spc="8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500" b="1" spc="-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(Virtual</a:t>
              </a:r>
              <a:r>
                <a:rPr lang="en-US" altLang="zh-CN" sz="25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500" b="1" spc="-1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LAN)</a:t>
              </a:r>
              <a:endParaRPr lang="en-US" altLang="zh-CN" sz="25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15" name="Image35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7892" y="3604704"/>
              <a:ext cx="53472" cy="71358"/>
            </a:xfrm>
            <a:prstGeom prst="rect">
              <a:avLst/>
            </a:prstGeom>
            <a:noFill/>
          </p:spPr>
        </p:pic>
        <p:pic>
          <p:nvPicPr>
            <p:cNvPr id="3516" name="Image35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7892" y="3711741"/>
              <a:ext cx="53472" cy="53519"/>
            </a:xfrm>
            <a:prstGeom prst="rect">
              <a:avLst/>
            </a:prstGeom>
            <a:noFill/>
          </p:spPr>
        </p:pic>
        <p:pic>
          <p:nvPicPr>
            <p:cNvPr id="3517" name="Image35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77013" y="3711741"/>
              <a:ext cx="258452" cy="53519"/>
            </a:xfrm>
            <a:prstGeom prst="rect">
              <a:avLst/>
            </a:prstGeom>
            <a:noFill/>
          </p:spPr>
        </p:pic>
        <p:pic>
          <p:nvPicPr>
            <p:cNvPr id="3518" name="Image35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3791" y="3711741"/>
              <a:ext cx="258452" cy="53519"/>
            </a:xfrm>
            <a:prstGeom prst="rect">
              <a:avLst/>
            </a:prstGeom>
            <a:noFill/>
          </p:spPr>
        </p:pic>
        <p:pic>
          <p:nvPicPr>
            <p:cNvPr id="3519" name="Image35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9439" y="3461987"/>
              <a:ext cx="570378" cy="142717"/>
            </a:xfrm>
            <a:prstGeom prst="rect">
              <a:avLst/>
            </a:prstGeom>
            <a:noFill/>
          </p:spPr>
        </p:pic>
        <p:pic>
          <p:nvPicPr>
            <p:cNvPr id="3520" name="Image35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9439" y="3283591"/>
              <a:ext cx="570377" cy="142717"/>
            </a:xfrm>
            <a:prstGeom prst="rect">
              <a:avLst/>
            </a:prstGeom>
            <a:noFill/>
          </p:spPr>
        </p:pic>
        <p:pic>
          <p:nvPicPr>
            <p:cNvPr id="3521" name="Image35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29439" y="3105158"/>
              <a:ext cx="570377" cy="142754"/>
            </a:xfrm>
            <a:prstGeom prst="rect">
              <a:avLst/>
            </a:prstGeom>
            <a:noFill/>
          </p:spPr>
        </p:pic>
      </p:grpSp>
      <p:grpSp>
        <p:nvGrpSpPr>
          <p:cNvPr id="3522" name="Group3522"/>
          <p:cNvGrpSpPr/>
          <p:nvPr/>
        </p:nvGrpSpPr>
        <p:grpSpPr>
          <a:xfrm>
            <a:off x="5303520" y="4614672"/>
            <a:ext cx="6364224" cy="1575816"/>
            <a:chOff x="5303520" y="4614672"/>
            <a:chExt cx="6364224" cy="1575816"/>
          </a:xfrm>
        </p:grpSpPr>
        <p:sp>
          <p:nvSpPr>
            <p:cNvPr id="3523" name="Path3523"/>
            <p:cNvSpPr/>
            <p:nvPr/>
          </p:nvSpPr>
          <p:spPr>
            <a:xfrm>
              <a:off x="5303520" y="4614672"/>
              <a:ext cx="6364224" cy="1575816"/>
            </a:xfrm>
            <a:custGeom>
              <a:avLst/>
              <a:gdLst/>
              <a:ahLst/>
              <a:cxnLst/>
              <a:rect l="l" t="t" r="r" b="b"/>
              <a:pathLst>
                <a:path w="6364224" h="1575816">
                  <a:moveTo>
                    <a:pt x="0" y="157607"/>
                  </a:moveTo>
                  <a:cubicBezTo>
                    <a:pt x="0" y="70612"/>
                    <a:pt x="70612" y="0"/>
                    <a:pt x="157607" y="0"/>
                  </a:cubicBezTo>
                  <a:lnTo>
                    <a:pt x="6206617" y="0"/>
                  </a:lnTo>
                  <a:cubicBezTo>
                    <a:pt x="6293612" y="0"/>
                    <a:pt x="6364225" y="70612"/>
                    <a:pt x="6364225" y="157607"/>
                  </a:cubicBezTo>
                  <a:lnTo>
                    <a:pt x="6364225" y="1418234"/>
                  </a:lnTo>
                  <a:cubicBezTo>
                    <a:pt x="6364225" y="1505268"/>
                    <a:pt x="6293612" y="1575816"/>
                    <a:pt x="6206617" y="1575816"/>
                  </a:cubicBezTo>
                  <a:lnTo>
                    <a:pt x="157607" y="1575816"/>
                  </a:lnTo>
                  <a:cubicBezTo>
                    <a:pt x="70612" y="1575816"/>
                    <a:pt x="0" y="1505268"/>
                    <a:pt x="0" y="1418234"/>
                  </a:cubicBezTo>
                  <a:lnTo>
                    <a:pt x="0" y="157607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524" name="Text Box3524"/>
            <p:cNvSpPr txBox="1"/>
            <p:nvPr/>
          </p:nvSpPr>
          <p:spPr>
            <a:xfrm>
              <a:off x="7290182" y="5079746"/>
              <a:ext cx="4072814" cy="705739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496"/>
                </a:lnSpc>
              </a:pPr>
              <a:r>
                <a:rPr lang="en-US" altLang="zh-CN" sz="2500" b="1" spc="-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Unidirectional</a:t>
              </a:r>
              <a:r>
                <a:rPr lang="en-US" altLang="zh-CN" sz="2500" b="1" spc="-6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500" b="1" spc="-18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Gateways</a:t>
              </a:r>
              <a:r>
                <a:rPr lang="en-US" altLang="zh-CN" sz="25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500" b="1" spc="-13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(Data</a:t>
              </a:r>
              <a:endParaRPr lang="en-US" altLang="zh-CN" sz="25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498"/>
                </a:lnSpc>
                <a:spcBef>
                  <a:spcPts val="563"/>
                </a:spcBef>
              </a:pPr>
              <a:r>
                <a:rPr lang="en-US" altLang="zh-CN" sz="2500" b="1" spc="-1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Diodes)</a:t>
              </a:r>
              <a:endParaRPr lang="en-US" altLang="zh-CN" sz="25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25" name="Image35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79646" y="5622302"/>
              <a:ext cx="160694" cy="160835"/>
            </a:xfrm>
            <a:prstGeom prst="rect">
              <a:avLst/>
            </a:prstGeom>
            <a:noFill/>
          </p:spPr>
        </p:pic>
        <p:pic>
          <p:nvPicPr>
            <p:cNvPr id="3526" name="Image35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05562" y="4994780"/>
              <a:ext cx="677322" cy="677942"/>
            </a:xfrm>
            <a:prstGeom prst="rect">
              <a:avLst/>
            </a:prstGeom>
            <a:noFill/>
          </p:spPr>
        </p:pic>
        <p:pic>
          <p:nvPicPr>
            <p:cNvPr id="3527" name="Image35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33139" y="5269718"/>
              <a:ext cx="160701" cy="160831"/>
            </a:xfrm>
            <a:prstGeom prst="rect">
              <a:avLst/>
            </a:prstGeom>
            <a:noFill/>
          </p:spPr>
        </p:pic>
      </p:grpSp>
      <p:pic>
        <p:nvPicPr>
          <p:cNvPr id="3528" name="Image35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4444" y="672084"/>
            <a:ext cx="62484" cy="5513832"/>
          </a:xfrm>
          <a:prstGeom prst="rect">
            <a:avLst/>
          </a:prstGeom>
          <a:noFill/>
        </p:spPr>
      </p:pic>
      <p:sp>
        <p:nvSpPr>
          <p:cNvPr id="3529" name="Text Box3529"/>
          <p:cNvSpPr txBox="1"/>
          <p:nvPr/>
        </p:nvSpPr>
        <p:spPr>
          <a:xfrm>
            <a:off x="865632" y="2640584"/>
            <a:ext cx="2149774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4000" b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3530" name="Text Box3530"/>
          <p:cNvSpPr txBox="1"/>
          <p:nvPr/>
        </p:nvSpPr>
        <p:spPr>
          <a:xfrm>
            <a:off x="865632" y="3189478"/>
            <a:ext cx="1594578" cy="507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3531" name="Text Box3531"/>
          <p:cNvSpPr txBox="1"/>
          <p:nvPr/>
        </p:nvSpPr>
        <p:spPr>
          <a:xfrm>
            <a:off x="865632" y="3738118"/>
            <a:ext cx="2893250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Technologies: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Path353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533" name="Image35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44" y="672084"/>
            <a:ext cx="62484" cy="5513832"/>
          </a:xfrm>
          <a:prstGeom prst="rect">
            <a:avLst/>
          </a:prstGeom>
          <a:noFill/>
        </p:spPr>
      </p:pic>
      <p:grpSp>
        <p:nvGrpSpPr>
          <p:cNvPr id="3534" name="Group3534"/>
          <p:cNvGrpSpPr/>
          <p:nvPr/>
        </p:nvGrpSpPr>
        <p:grpSpPr>
          <a:xfrm>
            <a:off x="5131308" y="675132"/>
            <a:ext cx="6245352" cy="1175004"/>
            <a:chOff x="5131308" y="675132"/>
            <a:chExt cx="6245352" cy="1175004"/>
          </a:xfrm>
        </p:grpSpPr>
        <p:sp>
          <p:nvSpPr>
            <p:cNvPr id="3535" name="Path3535"/>
            <p:cNvSpPr/>
            <p:nvPr/>
          </p:nvSpPr>
          <p:spPr>
            <a:xfrm>
              <a:off x="5131308" y="675132"/>
              <a:ext cx="6245352" cy="1175004"/>
            </a:xfrm>
            <a:custGeom>
              <a:avLst/>
              <a:gdLst/>
              <a:ahLst/>
              <a:cxnLst/>
              <a:rect l="l" t="t" r="r" b="b"/>
              <a:pathLst>
                <a:path w="6245352" h="1175004">
                  <a:moveTo>
                    <a:pt x="0" y="117475"/>
                  </a:moveTo>
                  <a:cubicBezTo>
                    <a:pt x="0" y="52578"/>
                    <a:pt x="52578" y="0"/>
                    <a:pt x="117475" y="0"/>
                  </a:cubicBezTo>
                  <a:lnTo>
                    <a:pt x="6127877" y="0"/>
                  </a:lnTo>
                  <a:cubicBezTo>
                    <a:pt x="6192774" y="0"/>
                    <a:pt x="6245352" y="52578"/>
                    <a:pt x="6245352" y="117475"/>
                  </a:cubicBezTo>
                  <a:lnTo>
                    <a:pt x="6245352" y="1057529"/>
                  </a:lnTo>
                  <a:cubicBezTo>
                    <a:pt x="6245352" y="1122426"/>
                    <a:pt x="6192774" y="1175004"/>
                    <a:pt x="6127877" y="1175004"/>
                  </a:cubicBezTo>
                  <a:lnTo>
                    <a:pt x="117475" y="1175004"/>
                  </a:lnTo>
                  <a:cubicBezTo>
                    <a:pt x="52578" y="1175004"/>
                    <a:pt x="0" y="1122426"/>
                    <a:pt x="0" y="1057529"/>
                  </a:cubicBezTo>
                  <a:lnTo>
                    <a:pt x="0" y="117475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536" name="Text Box3536"/>
            <p:cNvSpPr txBox="1"/>
            <p:nvPr/>
          </p:nvSpPr>
          <p:spPr>
            <a:xfrm>
              <a:off x="6614160" y="991489"/>
              <a:ext cx="4541392" cy="59131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328"/>
                </a:lnSpc>
              </a:pPr>
              <a:r>
                <a:rPr lang="en-US" altLang="zh-CN" sz="2100" spc="-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Stricter</a:t>
              </a:r>
              <a:r>
                <a:rPr lang="en-US" altLang="zh-CN" sz="2100" spc="8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access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7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controls</a:t>
              </a:r>
              <a:r>
                <a:rPr lang="en-US" altLang="zh-CN" sz="2100" spc="1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and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7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prevention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of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unauthorized</a:t>
              </a:r>
              <a:r>
                <a:rPr lang="en-US" altLang="zh-CN" sz="2100" spc="5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communication</a:t>
              </a:r>
              <a:endParaRPr lang="en-US" altLang="zh-CN" sz="21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37" name="Image35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4491" y="1020047"/>
              <a:ext cx="373428" cy="486094"/>
            </a:xfrm>
            <a:prstGeom prst="rect">
              <a:avLst/>
            </a:prstGeom>
            <a:noFill/>
          </p:spPr>
        </p:pic>
      </p:grpSp>
      <p:grpSp>
        <p:nvGrpSpPr>
          <p:cNvPr id="3538" name="Group3538"/>
          <p:cNvGrpSpPr/>
          <p:nvPr/>
        </p:nvGrpSpPr>
        <p:grpSpPr>
          <a:xfrm>
            <a:off x="5131308" y="2144268"/>
            <a:ext cx="6245352" cy="1175004"/>
            <a:chOff x="5131308" y="2144268"/>
            <a:chExt cx="6245352" cy="1175004"/>
          </a:xfrm>
        </p:grpSpPr>
        <p:sp>
          <p:nvSpPr>
            <p:cNvPr id="3539" name="Path3539"/>
            <p:cNvSpPr/>
            <p:nvPr/>
          </p:nvSpPr>
          <p:spPr>
            <a:xfrm>
              <a:off x="5131308" y="2144268"/>
              <a:ext cx="6245352" cy="1175004"/>
            </a:xfrm>
            <a:custGeom>
              <a:avLst/>
              <a:gdLst/>
              <a:ahLst/>
              <a:cxnLst/>
              <a:rect l="l" t="t" r="r" b="b"/>
              <a:pathLst>
                <a:path w="6245352" h="1175004">
                  <a:moveTo>
                    <a:pt x="0" y="117475"/>
                  </a:moveTo>
                  <a:cubicBezTo>
                    <a:pt x="0" y="52578"/>
                    <a:pt x="52578" y="0"/>
                    <a:pt x="117475" y="0"/>
                  </a:cubicBezTo>
                  <a:lnTo>
                    <a:pt x="6127877" y="0"/>
                  </a:lnTo>
                  <a:cubicBezTo>
                    <a:pt x="6192774" y="0"/>
                    <a:pt x="6245352" y="52578"/>
                    <a:pt x="6245352" y="117475"/>
                  </a:cubicBezTo>
                  <a:lnTo>
                    <a:pt x="6245352" y="1057529"/>
                  </a:lnTo>
                  <a:cubicBezTo>
                    <a:pt x="6245352" y="1122426"/>
                    <a:pt x="6192774" y="1175004"/>
                    <a:pt x="6127877" y="1175004"/>
                  </a:cubicBezTo>
                  <a:lnTo>
                    <a:pt x="117475" y="1175004"/>
                  </a:lnTo>
                  <a:cubicBezTo>
                    <a:pt x="52578" y="1175004"/>
                    <a:pt x="0" y="1122426"/>
                    <a:pt x="0" y="1057529"/>
                  </a:cubicBezTo>
                  <a:lnTo>
                    <a:pt x="0" y="117475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540" name="Text Box3540"/>
            <p:cNvSpPr txBox="1"/>
            <p:nvPr/>
          </p:nvSpPr>
          <p:spPr>
            <a:xfrm>
              <a:off x="6614160" y="2624201"/>
              <a:ext cx="4670742" cy="26670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100"/>
                </a:lnSpc>
              </a:pPr>
              <a:r>
                <a:rPr lang="en-US" altLang="zh-CN" sz="2100" spc="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Enhanced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8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data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3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confidentiality</a:t>
              </a:r>
              <a:r>
                <a:rPr lang="en-US" altLang="zh-CN" sz="2100" spc="11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and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security</a:t>
              </a:r>
              <a:endParaRPr lang="en-US" altLang="zh-CN" sz="21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41" name="Image35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7799" y="2592856"/>
              <a:ext cx="586814" cy="280312"/>
            </a:xfrm>
            <a:prstGeom prst="rect">
              <a:avLst/>
            </a:prstGeom>
            <a:noFill/>
          </p:spPr>
        </p:pic>
      </p:grpSp>
      <p:grpSp>
        <p:nvGrpSpPr>
          <p:cNvPr id="3542" name="Group3542"/>
          <p:cNvGrpSpPr/>
          <p:nvPr/>
        </p:nvGrpSpPr>
        <p:grpSpPr>
          <a:xfrm>
            <a:off x="5131308" y="3613404"/>
            <a:ext cx="6245352" cy="1176528"/>
            <a:chOff x="5131308" y="3613404"/>
            <a:chExt cx="6245352" cy="1176528"/>
          </a:xfrm>
        </p:grpSpPr>
        <p:sp>
          <p:nvSpPr>
            <p:cNvPr id="3543" name="Path3543"/>
            <p:cNvSpPr/>
            <p:nvPr/>
          </p:nvSpPr>
          <p:spPr>
            <a:xfrm>
              <a:off x="5131308" y="3613404"/>
              <a:ext cx="6245352" cy="1176528"/>
            </a:xfrm>
            <a:custGeom>
              <a:avLst/>
              <a:gdLst/>
              <a:ahLst/>
              <a:cxnLst/>
              <a:rect l="l" t="t" r="r" b="b"/>
              <a:pathLst>
                <a:path w="6245352" h="1176528">
                  <a:moveTo>
                    <a:pt x="0" y="117602"/>
                  </a:moveTo>
                  <a:cubicBezTo>
                    <a:pt x="0" y="52705"/>
                    <a:pt x="52705" y="0"/>
                    <a:pt x="117602" y="0"/>
                  </a:cubicBezTo>
                  <a:lnTo>
                    <a:pt x="6127750" y="0"/>
                  </a:lnTo>
                  <a:cubicBezTo>
                    <a:pt x="6192647" y="0"/>
                    <a:pt x="6245352" y="52705"/>
                    <a:pt x="6245352" y="117602"/>
                  </a:cubicBezTo>
                  <a:lnTo>
                    <a:pt x="6245352" y="1058926"/>
                  </a:lnTo>
                  <a:cubicBezTo>
                    <a:pt x="6245352" y="1123823"/>
                    <a:pt x="6192647" y="1176528"/>
                    <a:pt x="6127750" y="1176528"/>
                  </a:cubicBezTo>
                  <a:lnTo>
                    <a:pt x="117602" y="1176528"/>
                  </a:lnTo>
                  <a:cubicBezTo>
                    <a:pt x="52705" y="1176528"/>
                    <a:pt x="0" y="1123823"/>
                    <a:pt x="0" y="1058926"/>
                  </a:cubicBezTo>
                  <a:lnTo>
                    <a:pt x="0" y="117602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544" name="Text Box3544"/>
            <p:cNvSpPr txBox="1"/>
            <p:nvPr/>
          </p:nvSpPr>
          <p:spPr>
            <a:xfrm>
              <a:off x="6614160" y="3931056"/>
              <a:ext cx="4650642" cy="591795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102"/>
                </a:lnSpc>
              </a:pPr>
              <a:r>
                <a:rPr lang="en-US" altLang="zh-CN" sz="2100" spc="-13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Efficient</a:t>
              </a:r>
              <a:r>
                <a:rPr lang="en-US" altLang="zh-CN" sz="2100" spc="2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5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collaboration</a:t>
              </a:r>
              <a:r>
                <a:rPr lang="en-US" altLang="zh-CN" sz="2100" spc="15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and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communication</a:t>
              </a:r>
              <a:endParaRPr lang="en-US" altLang="zh-CN" sz="21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100"/>
                </a:lnSpc>
                <a:spcBef>
                  <a:spcPts val="457"/>
                </a:spcBef>
              </a:pPr>
              <a:r>
                <a:rPr lang="en-US" altLang="zh-CN" sz="2100" spc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within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8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control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7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environment</a:t>
              </a:r>
              <a:endParaRPr lang="en-US" altLang="zh-CN" sz="21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45" name="Image35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4470" y="4016467"/>
              <a:ext cx="333419" cy="299630"/>
            </a:xfrm>
            <a:prstGeom prst="rect">
              <a:avLst/>
            </a:prstGeom>
            <a:noFill/>
          </p:spPr>
        </p:pic>
        <p:pic>
          <p:nvPicPr>
            <p:cNvPr id="3546" name="Image35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4521" y="4089710"/>
              <a:ext cx="333419" cy="299630"/>
            </a:xfrm>
            <a:prstGeom prst="rect">
              <a:avLst/>
            </a:prstGeom>
            <a:noFill/>
          </p:spPr>
        </p:pic>
      </p:grpSp>
      <p:grpSp>
        <p:nvGrpSpPr>
          <p:cNvPr id="3547" name="Group3547"/>
          <p:cNvGrpSpPr/>
          <p:nvPr/>
        </p:nvGrpSpPr>
        <p:grpSpPr>
          <a:xfrm>
            <a:off x="5131308" y="5084064"/>
            <a:ext cx="6245352" cy="1175017"/>
            <a:chOff x="5131308" y="5084064"/>
            <a:chExt cx="6245352" cy="1175017"/>
          </a:xfrm>
        </p:grpSpPr>
        <p:sp>
          <p:nvSpPr>
            <p:cNvPr id="3548" name="Path3548"/>
            <p:cNvSpPr/>
            <p:nvPr/>
          </p:nvSpPr>
          <p:spPr>
            <a:xfrm>
              <a:off x="5131308" y="5084064"/>
              <a:ext cx="6245352" cy="1175017"/>
            </a:xfrm>
            <a:custGeom>
              <a:avLst/>
              <a:gdLst/>
              <a:ahLst/>
              <a:cxnLst/>
              <a:rect l="l" t="t" r="r" b="b"/>
              <a:pathLst>
                <a:path w="6245352" h="1175017">
                  <a:moveTo>
                    <a:pt x="0" y="117475"/>
                  </a:moveTo>
                  <a:cubicBezTo>
                    <a:pt x="0" y="52578"/>
                    <a:pt x="52578" y="0"/>
                    <a:pt x="117475" y="0"/>
                  </a:cubicBezTo>
                  <a:lnTo>
                    <a:pt x="6127877" y="0"/>
                  </a:lnTo>
                  <a:cubicBezTo>
                    <a:pt x="6192774" y="0"/>
                    <a:pt x="6245352" y="52578"/>
                    <a:pt x="6245352" y="117475"/>
                  </a:cubicBezTo>
                  <a:lnTo>
                    <a:pt x="6245352" y="1057504"/>
                  </a:lnTo>
                  <a:cubicBezTo>
                    <a:pt x="6245352" y="1122401"/>
                    <a:pt x="6192774" y="1175017"/>
                    <a:pt x="6127877" y="1175017"/>
                  </a:cubicBezTo>
                  <a:lnTo>
                    <a:pt x="117475" y="1175004"/>
                  </a:lnTo>
                  <a:cubicBezTo>
                    <a:pt x="52578" y="1175004"/>
                    <a:pt x="0" y="1122401"/>
                    <a:pt x="0" y="1057504"/>
                  </a:cubicBezTo>
                  <a:lnTo>
                    <a:pt x="0" y="117475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3549" name="Text Box3549"/>
            <p:cNvSpPr txBox="1"/>
            <p:nvPr/>
          </p:nvSpPr>
          <p:spPr>
            <a:xfrm>
              <a:off x="6614160" y="5401285"/>
              <a:ext cx="4334700" cy="591388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2100"/>
                </a:lnSpc>
              </a:pPr>
              <a:r>
                <a:rPr lang="en-US" altLang="zh-CN" sz="2100" spc="-6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Regulatory</a:t>
              </a:r>
              <a:r>
                <a:rPr lang="en-US" altLang="zh-CN" sz="2100" spc="14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compliance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and</a:t>
              </a:r>
              <a:r>
                <a:rPr lang="en-US" altLang="zh-CN" sz="21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altLang="zh-CN" sz="2100" spc="-10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stakeholder</a:t>
              </a:r>
              <a:endParaRPr lang="en-US" altLang="zh-CN" sz="21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2102"/>
                </a:lnSpc>
                <a:spcBef>
                  <a:spcPts val="454"/>
                </a:spcBef>
              </a:pPr>
              <a:r>
                <a:rPr lang="en-US" altLang="zh-CN" sz="2100" spc="-2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confidence</a:t>
              </a:r>
              <a:endParaRPr lang="en-US" altLang="zh-CN" sz="2100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550" name="Image355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44470" y="5405674"/>
              <a:ext cx="533470" cy="532703"/>
            </a:xfrm>
            <a:prstGeom prst="rect">
              <a:avLst/>
            </a:prstGeom>
            <a:noFill/>
          </p:spPr>
        </p:pic>
      </p:grpSp>
      <p:sp>
        <p:nvSpPr>
          <p:cNvPr id="3551" name="Text Box3551"/>
          <p:cNvSpPr txBox="1"/>
          <p:nvPr/>
        </p:nvSpPr>
        <p:spPr>
          <a:xfrm>
            <a:off x="734873" y="2605558"/>
            <a:ext cx="2316077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Benefits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3552" name="Text Box3552"/>
          <p:cNvSpPr txBox="1"/>
          <p:nvPr/>
        </p:nvSpPr>
        <p:spPr>
          <a:xfrm>
            <a:off x="734873" y="3154807"/>
            <a:ext cx="2944507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Effective</a:t>
            </a:r>
            <a:r>
              <a:rPr lang="en-US" altLang="zh-CN" sz="40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3553" name="Text Box3553"/>
          <p:cNvSpPr txBox="1"/>
          <p:nvPr/>
        </p:nvSpPr>
        <p:spPr>
          <a:xfrm>
            <a:off x="734873" y="3703218"/>
            <a:ext cx="2717236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Path355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555" name="Image35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76" y="986028"/>
            <a:ext cx="4760976" cy="2442972"/>
          </a:xfrm>
          <a:prstGeom prst="rect">
            <a:avLst/>
          </a:prstGeom>
          <a:noFill/>
        </p:spPr>
      </p:pic>
      <p:pic>
        <p:nvPicPr>
          <p:cNvPr id="3556" name="Image35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76" y="3790188"/>
            <a:ext cx="4890516" cy="1583436"/>
          </a:xfrm>
          <a:prstGeom prst="rect">
            <a:avLst/>
          </a:prstGeom>
          <a:noFill/>
        </p:spPr>
      </p:pic>
      <p:sp>
        <p:nvSpPr>
          <p:cNvPr id="3557" name="Text Box3557"/>
          <p:cNvSpPr txBox="1"/>
          <p:nvPr/>
        </p:nvSpPr>
        <p:spPr>
          <a:xfrm>
            <a:off x="1283462" y="2130298"/>
            <a:ext cx="2272284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Firewalls</a:t>
            </a:r>
            <a:endParaRPr lang="en-US" altLang="zh-CN" sz="4800">
              <a:latin typeface="Calibri"/>
              <a:ea typeface="Calibri"/>
              <a:cs typeface="Calibri"/>
            </a:endParaRPr>
          </a:p>
        </p:txBody>
      </p:sp>
      <p:sp>
        <p:nvSpPr>
          <p:cNvPr id="3558" name="Text Box3558"/>
          <p:cNvSpPr txBox="1"/>
          <p:nvPr/>
        </p:nvSpPr>
        <p:spPr>
          <a:xfrm>
            <a:off x="1364869" y="3041396"/>
            <a:ext cx="3042132" cy="2640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9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Guardians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boundaries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3559" name="Text Box3559"/>
          <p:cNvSpPr txBox="1"/>
          <p:nvPr/>
        </p:nvSpPr>
        <p:spPr>
          <a:xfrm>
            <a:off x="1364869" y="3416300"/>
            <a:ext cx="2883255" cy="2640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9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Enforce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predefined</a:t>
            </a:r>
            <a:r>
              <a:rPr lang="en-US" altLang="zh-CN" sz="1800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rule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sets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3560" name="Text Box3560"/>
          <p:cNvSpPr txBox="1"/>
          <p:nvPr/>
        </p:nvSpPr>
        <p:spPr>
          <a:xfrm>
            <a:off x="1364869" y="3789680"/>
            <a:ext cx="4632731" cy="5109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28600" indent="-228600" algn="l" rtl="0">
              <a:lnSpc>
                <a:spcPts val="2012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1800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incoming</a:t>
            </a:r>
            <a:r>
              <a:rPr lang="en-US" altLang="zh-CN" sz="18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outgoing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traffic </a:t>
            </a:r>
            <a:r>
              <a:rPr lang="en-US" altLang="zh-CN" sz="18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based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IP,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protocols,</a:t>
            </a:r>
            <a:r>
              <a:rPr lang="en-US" altLang="zh-CN" sz="18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ports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3561" name="Text Box3561"/>
          <p:cNvSpPr txBox="1"/>
          <p:nvPr/>
        </p:nvSpPr>
        <p:spPr>
          <a:xfrm>
            <a:off x="1364869" y="4410202"/>
            <a:ext cx="4604841" cy="5109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28600" indent="-228600" algn="l" rtl="0">
              <a:lnSpc>
                <a:spcPts val="2011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Prevention</a:t>
            </a:r>
            <a:r>
              <a:rPr lang="en-US" altLang="zh-CN" sz="18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unauthorized</a:t>
            </a:r>
            <a:r>
              <a:rPr lang="en-US" altLang="zh-CN" sz="1800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1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zones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Path356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563" name="Image35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408" y="2074164"/>
            <a:ext cx="6256020" cy="2709672"/>
          </a:xfrm>
          <a:prstGeom prst="rect">
            <a:avLst/>
          </a:prstGeom>
          <a:noFill/>
        </p:spPr>
      </p:pic>
      <p:sp>
        <p:nvSpPr>
          <p:cNvPr id="3564" name="Text Box3564"/>
          <p:cNvSpPr txBox="1"/>
          <p:nvPr/>
        </p:nvSpPr>
        <p:spPr>
          <a:xfrm>
            <a:off x="1283462" y="2131441"/>
            <a:ext cx="4429786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VLAN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(Virtual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LAN)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3565" name="Text Box3565"/>
          <p:cNvSpPr txBox="1"/>
          <p:nvPr/>
        </p:nvSpPr>
        <p:spPr>
          <a:xfrm>
            <a:off x="1364869" y="3041396"/>
            <a:ext cx="4153129" cy="5109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228600" indent="-228600" algn="l" rtl="0">
              <a:lnSpc>
                <a:spcPts val="2011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Logical</a:t>
            </a:r>
            <a:r>
              <a:rPr lang="en-US" altLang="zh-CN" sz="1800" spc="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separation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single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physical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infrastructure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3566" name="Text Box3566"/>
          <p:cNvSpPr txBox="1"/>
          <p:nvPr/>
        </p:nvSpPr>
        <p:spPr>
          <a:xfrm>
            <a:off x="1364869" y="3663188"/>
            <a:ext cx="4449165" cy="10110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54"/>
              </a:lnSpc>
            </a:pP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Each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VLAN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operates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800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isolated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Controlled</a:t>
            </a:r>
            <a:r>
              <a:rPr lang="en-US" altLang="zh-CN" sz="1800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en-US" altLang="zh-CN" sz="1800" spc="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18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VLANs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Ideal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physical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separation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not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feasible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384</Words>
  <Application>Microsoft Office PowerPoint</Application>
  <PresentationFormat>Widescreen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14</cp:revision>
  <dcterms:created xsi:type="dcterms:W3CDTF">2017-10-23T09:06:44Z</dcterms:created>
  <dcterms:modified xsi:type="dcterms:W3CDTF">2026-02-12T10:13:00Z</dcterms:modified>
</cp:coreProperties>
</file>