
<file path=[Content_Types].xml><?xml version="1.0" encoding="utf-8"?>
<Types xmlns="http://schemas.openxmlformats.org/package/2006/content-types">
  <Default Extension="jpg" ContentType="application/octet-stream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65562" autoAdjust="0"/>
  </p:normalViewPr>
  <p:slideViewPr>
    <p:cSldViewPr>
      <p:cViewPr varScale="1">
        <p:scale>
          <a:sx n="58" d="100"/>
          <a:sy n="58" d="100"/>
        </p:scale>
        <p:origin x="1353" y="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074E6-3385-4C47-8032-3DA73E03C8B5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D03C3-F14E-40A4-93E0-0B56B8C19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23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D03C3-F14E-40A4-93E0-0B56B8C193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182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D03C3-F14E-40A4-93E0-0B56B8C193E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4672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D03C3-F14E-40A4-93E0-0B56B8C193E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501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D03C3-F14E-40A4-93E0-0B56B8C193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060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D03C3-F14E-40A4-93E0-0B56B8C193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54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D03C3-F14E-40A4-93E0-0B56B8C193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862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D03C3-F14E-40A4-93E0-0B56B8C193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D03C3-F14E-40A4-93E0-0B56B8C193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00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D03C3-F14E-40A4-93E0-0B56B8C193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105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D03C3-F14E-40A4-93E0-0B56B8C193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82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D03C3-F14E-40A4-93E0-0B56B8C193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824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4" name="Path2944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2945" name="Image29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3901440" cy="6832600"/>
          </a:xfrm>
          <a:prstGeom prst="rect">
            <a:avLst/>
          </a:prstGeom>
          <a:noFill/>
        </p:spPr>
      </p:pic>
      <p:grpSp>
        <p:nvGrpSpPr>
          <p:cNvPr id="2946" name="Group2946"/>
          <p:cNvGrpSpPr/>
          <p:nvPr/>
        </p:nvGrpSpPr>
        <p:grpSpPr>
          <a:xfrm>
            <a:off x="4060952" y="763016"/>
            <a:ext cx="7849616" cy="705104"/>
            <a:chOff x="4060952" y="763016"/>
            <a:chExt cx="7849616" cy="705104"/>
          </a:xfrm>
        </p:grpSpPr>
        <p:sp>
          <p:nvSpPr>
            <p:cNvPr id="2947" name="Path2947"/>
            <p:cNvSpPr/>
            <p:nvPr/>
          </p:nvSpPr>
          <p:spPr>
            <a:xfrm>
              <a:off x="4073652" y="1027176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48" name="Path2948"/>
            <p:cNvSpPr/>
            <p:nvPr/>
          </p:nvSpPr>
          <p:spPr>
            <a:xfrm>
              <a:off x="4060952" y="1014476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49" name="Path2949"/>
            <p:cNvSpPr/>
            <p:nvPr/>
          </p:nvSpPr>
          <p:spPr>
            <a:xfrm>
              <a:off x="4465320" y="775716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7030A0">
                <a:alpha val="100000"/>
              </a:srgbClr>
            </a:solidFill>
            <a:ln w="0" cap="sq">
              <a:solidFill>
                <a:srgbClr val="7030A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50" name="Path2950"/>
            <p:cNvSpPr/>
            <p:nvPr/>
          </p:nvSpPr>
          <p:spPr>
            <a:xfrm>
              <a:off x="4452620" y="763016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7030A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51" name="Text Box2951"/>
            <p:cNvSpPr txBox="1"/>
            <p:nvPr/>
          </p:nvSpPr>
          <p:spPr>
            <a:xfrm>
              <a:off x="4697603" y="926084"/>
              <a:ext cx="4806883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FR1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Identification,</a:t>
              </a:r>
              <a:r>
                <a:rPr lang="en-US" altLang="zh-CN" sz="1700" spc="-4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authentication</a:t>
              </a:r>
              <a:r>
                <a:rPr lang="en-US" altLang="zh-CN" sz="1700" spc="-2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and</a:t>
              </a:r>
              <a:r>
                <a:rPr lang="en-US" altLang="zh-CN" sz="1700" spc="-2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access</a:t>
              </a:r>
              <a:r>
                <a:rPr lang="en-US" altLang="zh-CN" sz="1700" spc="-1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952" name="Group2952"/>
          <p:cNvGrpSpPr/>
          <p:nvPr/>
        </p:nvGrpSpPr>
        <p:grpSpPr>
          <a:xfrm>
            <a:off x="4060952" y="3076448"/>
            <a:ext cx="7849616" cy="705104"/>
            <a:chOff x="4060952" y="3076448"/>
            <a:chExt cx="7849616" cy="705104"/>
          </a:xfrm>
        </p:grpSpPr>
        <p:sp>
          <p:nvSpPr>
            <p:cNvPr id="2953" name="Path2953"/>
            <p:cNvSpPr/>
            <p:nvPr/>
          </p:nvSpPr>
          <p:spPr>
            <a:xfrm>
              <a:off x="4073652" y="3340608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54" name="Path2954"/>
            <p:cNvSpPr/>
            <p:nvPr/>
          </p:nvSpPr>
          <p:spPr>
            <a:xfrm>
              <a:off x="4060952" y="3327908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55" name="Path2955"/>
            <p:cNvSpPr/>
            <p:nvPr/>
          </p:nvSpPr>
          <p:spPr>
            <a:xfrm>
              <a:off x="4465320" y="3089148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00B0F0">
                <a:alpha val="100000"/>
              </a:srgbClr>
            </a:solidFill>
            <a:ln w="0" cap="sq">
              <a:solidFill>
                <a:srgbClr val="00B0F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56" name="Path2956"/>
            <p:cNvSpPr/>
            <p:nvPr/>
          </p:nvSpPr>
          <p:spPr>
            <a:xfrm>
              <a:off x="4452620" y="3076448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00B0F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57" name="Text Box2957"/>
            <p:cNvSpPr txBox="1"/>
            <p:nvPr/>
          </p:nvSpPr>
          <p:spPr>
            <a:xfrm>
              <a:off x="4697603" y="3239897"/>
              <a:ext cx="2338966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FR4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Data</a:t>
              </a:r>
              <a:r>
                <a:rPr lang="en-US" altLang="zh-CN" sz="17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Confidentiality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958" name="Group2958"/>
          <p:cNvGrpSpPr/>
          <p:nvPr/>
        </p:nvGrpSpPr>
        <p:grpSpPr>
          <a:xfrm>
            <a:off x="4060952" y="3847592"/>
            <a:ext cx="7849616" cy="705104"/>
            <a:chOff x="4060952" y="3847592"/>
            <a:chExt cx="7849616" cy="705104"/>
          </a:xfrm>
        </p:grpSpPr>
        <p:sp>
          <p:nvSpPr>
            <p:cNvPr id="2959" name="Path2959"/>
            <p:cNvSpPr/>
            <p:nvPr/>
          </p:nvSpPr>
          <p:spPr>
            <a:xfrm>
              <a:off x="4073652" y="4111752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60" name="Path2960"/>
            <p:cNvSpPr/>
            <p:nvPr/>
          </p:nvSpPr>
          <p:spPr>
            <a:xfrm>
              <a:off x="4060952" y="4099052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61" name="Path2961"/>
            <p:cNvSpPr/>
            <p:nvPr/>
          </p:nvSpPr>
          <p:spPr>
            <a:xfrm>
              <a:off x="4465320" y="3860292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8FAADC">
                <a:alpha val="100000"/>
              </a:srgbClr>
            </a:solidFill>
            <a:ln w="0" cap="sq">
              <a:solidFill>
                <a:srgbClr val="8FAADC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62" name="Path2962"/>
            <p:cNvSpPr/>
            <p:nvPr/>
          </p:nvSpPr>
          <p:spPr>
            <a:xfrm>
              <a:off x="4452620" y="3847592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8FAADC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63" name="Text Box2963"/>
            <p:cNvSpPr txBox="1"/>
            <p:nvPr/>
          </p:nvSpPr>
          <p:spPr>
            <a:xfrm>
              <a:off x="4697603" y="4011295"/>
              <a:ext cx="2178824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FR5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Restrict</a:t>
              </a:r>
              <a:r>
                <a:rPr lang="en-US" altLang="zh-CN" sz="1700" spc="-2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r>
                <a:rPr lang="en-US" altLang="zh-CN" sz="17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Flow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964" name="Group2964"/>
          <p:cNvGrpSpPr/>
          <p:nvPr/>
        </p:nvGrpSpPr>
        <p:grpSpPr>
          <a:xfrm>
            <a:off x="4060952" y="4618736"/>
            <a:ext cx="7849616" cy="705104"/>
            <a:chOff x="4060952" y="4618736"/>
            <a:chExt cx="7849616" cy="705104"/>
          </a:xfrm>
        </p:grpSpPr>
        <p:sp>
          <p:nvSpPr>
            <p:cNvPr id="2965" name="Path2965"/>
            <p:cNvSpPr/>
            <p:nvPr/>
          </p:nvSpPr>
          <p:spPr>
            <a:xfrm>
              <a:off x="4073652" y="4882896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66" name="Path2966"/>
            <p:cNvSpPr/>
            <p:nvPr/>
          </p:nvSpPr>
          <p:spPr>
            <a:xfrm>
              <a:off x="4060952" y="4870196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67" name="Path2967"/>
            <p:cNvSpPr/>
            <p:nvPr/>
          </p:nvSpPr>
          <p:spPr>
            <a:xfrm>
              <a:off x="4465320" y="4631436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92D050">
                <a:alpha val="100000"/>
              </a:srgbClr>
            </a:solidFill>
            <a:ln w="0" cap="sq">
              <a:solidFill>
                <a:srgbClr val="92D05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68" name="Path2968"/>
            <p:cNvSpPr/>
            <p:nvPr/>
          </p:nvSpPr>
          <p:spPr>
            <a:xfrm>
              <a:off x="4452620" y="4618736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92D05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69" name="Text Box2969"/>
            <p:cNvSpPr txBox="1"/>
            <p:nvPr/>
          </p:nvSpPr>
          <p:spPr>
            <a:xfrm>
              <a:off x="4697603" y="4782439"/>
              <a:ext cx="2799050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FR6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Timely</a:t>
              </a:r>
              <a:r>
                <a:rPr lang="en-US" altLang="zh-CN" sz="1700" spc="-16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response</a:t>
              </a:r>
              <a:r>
                <a:rPr lang="en-US" altLang="zh-CN" sz="1700" spc="-4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to</a:t>
              </a:r>
              <a:r>
                <a:rPr lang="en-US" altLang="zh-CN" sz="1700" spc="-14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event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970" name="Group2970"/>
          <p:cNvGrpSpPr/>
          <p:nvPr/>
        </p:nvGrpSpPr>
        <p:grpSpPr>
          <a:xfrm>
            <a:off x="4060952" y="5389880"/>
            <a:ext cx="7849616" cy="705104"/>
            <a:chOff x="4060952" y="5389880"/>
            <a:chExt cx="7849616" cy="705104"/>
          </a:xfrm>
        </p:grpSpPr>
        <p:sp>
          <p:nvSpPr>
            <p:cNvPr id="2971" name="Path2971"/>
            <p:cNvSpPr/>
            <p:nvPr/>
          </p:nvSpPr>
          <p:spPr>
            <a:xfrm>
              <a:off x="4073652" y="5654040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72" name="Path2972"/>
            <p:cNvSpPr/>
            <p:nvPr/>
          </p:nvSpPr>
          <p:spPr>
            <a:xfrm>
              <a:off x="4060952" y="5641340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73" name="Path2973"/>
            <p:cNvSpPr/>
            <p:nvPr/>
          </p:nvSpPr>
          <p:spPr>
            <a:xfrm>
              <a:off x="4465320" y="5402580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82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82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00B050">
                <a:alpha val="100000"/>
              </a:srgbClr>
            </a:solidFill>
            <a:ln w="0" cap="sq">
              <a:solidFill>
                <a:srgbClr val="00B05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74" name="Path2974"/>
            <p:cNvSpPr/>
            <p:nvPr/>
          </p:nvSpPr>
          <p:spPr>
            <a:xfrm>
              <a:off x="4452620" y="5389880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82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82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00B05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75" name="Text Box2975"/>
            <p:cNvSpPr txBox="1"/>
            <p:nvPr/>
          </p:nvSpPr>
          <p:spPr>
            <a:xfrm>
              <a:off x="4697603" y="5553914"/>
              <a:ext cx="2404105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FR7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Resource</a:t>
              </a:r>
              <a:r>
                <a:rPr lang="en-US" altLang="zh-CN" sz="1700" spc="-3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Availability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976" name="Group2976"/>
          <p:cNvGrpSpPr/>
          <p:nvPr/>
        </p:nvGrpSpPr>
        <p:grpSpPr>
          <a:xfrm>
            <a:off x="4060952" y="1534160"/>
            <a:ext cx="7849616" cy="1476248"/>
            <a:chOff x="4060952" y="1534160"/>
            <a:chExt cx="7849616" cy="1476248"/>
          </a:xfrm>
        </p:grpSpPr>
        <p:sp>
          <p:nvSpPr>
            <p:cNvPr id="2977" name="Path2977"/>
            <p:cNvSpPr/>
            <p:nvPr/>
          </p:nvSpPr>
          <p:spPr>
            <a:xfrm>
              <a:off x="4073652" y="1798320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78" name="Path2978"/>
            <p:cNvSpPr/>
            <p:nvPr/>
          </p:nvSpPr>
          <p:spPr>
            <a:xfrm>
              <a:off x="4060952" y="1785620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79" name="Path2979"/>
            <p:cNvSpPr/>
            <p:nvPr/>
          </p:nvSpPr>
          <p:spPr>
            <a:xfrm>
              <a:off x="4465320" y="1546860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0" cap="sq">
              <a:solidFill>
                <a:srgbClr val="FF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80" name="Path2980"/>
            <p:cNvSpPr/>
            <p:nvPr/>
          </p:nvSpPr>
          <p:spPr>
            <a:xfrm>
              <a:off x="4452620" y="1534160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FF0000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81" name="Text Box2981"/>
            <p:cNvSpPr txBox="1"/>
            <p:nvPr/>
          </p:nvSpPr>
          <p:spPr>
            <a:xfrm>
              <a:off x="4697603" y="1697228"/>
              <a:ext cx="1625253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FR2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Use</a:t>
              </a:r>
              <a:r>
                <a:rPr lang="en-US" altLang="zh-CN" sz="1700" spc="-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Control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82" name="Path2982"/>
            <p:cNvSpPr/>
            <p:nvPr/>
          </p:nvSpPr>
          <p:spPr>
            <a:xfrm>
              <a:off x="4073652" y="2569464"/>
              <a:ext cx="7824216" cy="428244"/>
            </a:xfrm>
            <a:custGeom>
              <a:avLst/>
              <a:gdLst/>
              <a:ahLst/>
              <a:cxnLst/>
              <a:rect l="l" t="t" r="r" b="b"/>
              <a:pathLst>
                <a:path w="7824216" h="428244">
                  <a:moveTo>
                    <a:pt x="0" y="428244"/>
                  </a:moveTo>
                  <a:lnTo>
                    <a:pt x="7824216" y="428244"/>
                  </a:lnTo>
                  <a:lnTo>
                    <a:pt x="7824216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83" name="Path2983"/>
            <p:cNvSpPr/>
            <p:nvPr/>
          </p:nvSpPr>
          <p:spPr>
            <a:xfrm>
              <a:off x="4060952" y="2556764"/>
              <a:ext cx="7849616" cy="453644"/>
            </a:xfrm>
            <a:custGeom>
              <a:avLst/>
              <a:gdLst/>
              <a:ahLst/>
              <a:cxnLst/>
              <a:rect l="l" t="t" r="r" b="b"/>
              <a:pathLst>
                <a:path w="7849616" h="453644">
                  <a:moveTo>
                    <a:pt x="12700" y="440944"/>
                  </a:moveTo>
                  <a:lnTo>
                    <a:pt x="7836916" y="440944"/>
                  </a:lnTo>
                  <a:lnTo>
                    <a:pt x="7836916" y="12700"/>
                  </a:lnTo>
                  <a:lnTo>
                    <a:pt x="12700" y="12700"/>
                  </a:lnTo>
                  <a:lnTo>
                    <a:pt x="12700" y="44094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84" name="Path2984"/>
            <p:cNvSpPr/>
            <p:nvPr/>
          </p:nvSpPr>
          <p:spPr>
            <a:xfrm>
              <a:off x="4465320" y="2318004"/>
              <a:ext cx="5475732" cy="501396"/>
            </a:xfrm>
            <a:custGeom>
              <a:avLst/>
              <a:gdLst/>
              <a:ahLst/>
              <a:cxnLst/>
              <a:rect l="l" t="t" r="r" b="b"/>
              <a:pathLst>
                <a:path w="5475732" h="501396">
                  <a:moveTo>
                    <a:pt x="0" y="83566"/>
                  </a:moveTo>
                  <a:cubicBezTo>
                    <a:pt x="0" y="37465"/>
                    <a:pt x="37465" y="0"/>
                    <a:pt x="83566" y="0"/>
                  </a:cubicBezTo>
                  <a:lnTo>
                    <a:pt x="5392166" y="0"/>
                  </a:lnTo>
                  <a:cubicBezTo>
                    <a:pt x="5438267" y="0"/>
                    <a:pt x="5475732" y="37465"/>
                    <a:pt x="5475732" y="83566"/>
                  </a:cubicBezTo>
                  <a:lnTo>
                    <a:pt x="5475732" y="417830"/>
                  </a:lnTo>
                  <a:cubicBezTo>
                    <a:pt x="5475732" y="463931"/>
                    <a:pt x="5438267" y="501396"/>
                    <a:pt x="5392166" y="501396"/>
                  </a:cubicBezTo>
                  <a:lnTo>
                    <a:pt x="83566" y="501396"/>
                  </a:lnTo>
                  <a:cubicBezTo>
                    <a:pt x="37465" y="501396"/>
                    <a:pt x="0" y="463931"/>
                    <a:pt x="0" y="417830"/>
                  </a:cubicBezTo>
                  <a:lnTo>
                    <a:pt x="0" y="83566"/>
                  </a:lnTo>
                  <a:close/>
                </a:path>
              </a:pathLst>
            </a:custGeom>
            <a:solidFill>
              <a:srgbClr val="203864">
                <a:alpha val="100000"/>
              </a:srgbClr>
            </a:solidFill>
            <a:ln w="0" cap="sq">
              <a:solidFill>
                <a:srgbClr val="20386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85" name="Path2985"/>
            <p:cNvSpPr/>
            <p:nvPr/>
          </p:nvSpPr>
          <p:spPr>
            <a:xfrm>
              <a:off x="4452620" y="2305304"/>
              <a:ext cx="5501132" cy="526796"/>
            </a:xfrm>
            <a:custGeom>
              <a:avLst/>
              <a:gdLst/>
              <a:ahLst/>
              <a:cxnLst/>
              <a:rect l="l" t="t" r="r" b="b"/>
              <a:pathLst>
                <a:path w="5501132" h="526796">
                  <a:moveTo>
                    <a:pt x="12700" y="96266"/>
                  </a:moveTo>
                  <a:cubicBezTo>
                    <a:pt x="12700" y="50165"/>
                    <a:pt x="50165" y="12700"/>
                    <a:pt x="96266" y="12700"/>
                  </a:cubicBezTo>
                  <a:lnTo>
                    <a:pt x="5404866" y="12700"/>
                  </a:lnTo>
                  <a:cubicBezTo>
                    <a:pt x="5450967" y="12700"/>
                    <a:pt x="5488432" y="50165"/>
                    <a:pt x="5488432" y="96266"/>
                  </a:cubicBezTo>
                  <a:lnTo>
                    <a:pt x="5488432" y="430530"/>
                  </a:lnTo>
                  <a:cubicBezTo>
                    <a:pt x="5488432" y="476631"/>
                    <a:pt x="5450967" y="514096"/>
                    <a:pt x="5404866" y="514096"/>
                  </a:cubicBezTo>
                  <a:lnTo>
                    <a:pt x="96266" y="514096"/>
                  </a:lnTo>
                  <a:cubicBezTo>
                    <a:pt x="50165" y="514096"/>
                    <a:pt x="12700" y="476631"/>
                    <a:pt x="12700" y="430530"/>
                  </a:cubicBezTo>
                  <a:lnTo>
                    <a:pt x="12700" y="96266"/>
                  </a:lnTo>
                  <a:close/>
                </a:path>
              </a:pathLst>
            </a:custGeom>
            <a:solidFill>
              <a:srgbClr val="20386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86" name="Text Box2986"/>
            <p:cNvSpPr txBox="1"/>
            <p:nvPr/>
          </p:nvSpPr>
          <p:spPr>
            <a:xfrm>
              <a:off x="4697603" y="2468753"/>
              <a:ext cx="2011974" cy="216408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1704"/>
                </a:lnSpc>
              </a:pPr>
              <a:r>
                <a:rPr lang="en-US" altLang="zh-CN" sz="1700" spc="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FR3</a:t>
              </a:r>
              <a:r>
                <a:rPr lang="en-US" altLang="zh-CN" sz="1700" spc="-5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–</a:t>
              </a:r>
              <a:r>
                <a:rPr lang="en-US" altLang="zh-CN" sz="1700" spc="-7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-1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System</a:t>
              </a:r>
              <a:r>
                <a:rPr lang="en-US" altLang="zh-CN" sz="17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17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Integrity</a:t>
              </a:r>
              <a:endParaRPr lang="en-US" altLang="zh-CN" sz="170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87" name="Path2987"/>
            <p:cNvSpPr/>
            <p:nvPr/>
          </p:nvSpPr>
          <p:spPr>
            <a:xfrm>
              <a:off x="4430903" y="2286635"/>
              <a:ext cx="5555235" cy="608330"/>
            </a:xfrm>
            <a:custGeom>
              <a:avLst/>
              <a:gdLst/>
              <a:ahLst/>
              <a:cxnLst/>
              <a:rect l="l" t="t" r="r" b="b"/>
              <a:pathLst>
                <a:path w="5555235" h="608330">
                  <a:moveTo>
                    <a:pt x="60325" y="141605"/>
                  </a:moveTo>
                  <a:cubicBezTo>
                    <a:pt x="60325" y="96774"/>
                    <a:pt x="96774" y="60325"/>
                    <a:pt x="141605" y="60325"/>
                  </a:cubicBezTo>
                  <a:lnTo>
                    <a:pt x="5413629" y="60325"/>
                  </a:lnTo>
                  <a:cubicBezTo>
                    <a:pt x="5458460" y="60325"/>
                    <a:pt x="5494909" y="96774"/>
                    <a:pt x="5494909" y="141605"/>
                  </a:cubicBezTo>
                  <a:lnTo>
                    <a:pt x="5494909" y="466725"/>
                  </a:lnTo>
                  <a:cubicBezTo>
                    <a:pt x="5494909" y="511556"/>
                    <a:pt x="5458460" y="548005"/>
                    <a:pt x="5413629" y="548005"/>
                  </a:cubicBezTo>
                  <a:lnTo>
                    <a:pt x="141605" y="548005"/>
                  </a:lnTo>
                  <a:cubicBezTo>
                    <a:pt x="96774" y="548005"/>
                    <a:pt x="60325" y="511556"/>
                    <a:pt x="60325" y="466725"/>
                  </a:cubicBezTo>
                  <a:lnTo>
                    <a:pt x="60325" y="141605"/>
                  </a:lnTo>
                  <a:close/>
                </a:path>
              </a:pathLst>
            </a:custGeom>
            <a:solidFill>
              <a:srgbClr val="00B050">
                <a:alpha val="0"/>
              </a:srgbClr>
            </a:solidFill>
            <a:ln w="30480" cap="sq">
              <a:solidFill>
                <a:srgbClr val="FF0000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2988" name="Text Box2988"/>
          <p:cNvSpPr txBox="1"/>
          <p:nvPr/>
        </p:nvSpPr>
        <p:spPr>
          <a:xfrm>
            <a:off x="396240" y="2481479"/>
            <a:ext cx="1509471" cy="6099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802"/>
              </a:lnSpc>
            </a:pPr>
            <a:r>
              <a:rPr lang="en-US" altLang="zh-CN" sz="4800" b="1" spc="30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FR</a:t>
            </a:r>
            <a:r>
              <a:rPr lang="en-US" altLang="zh-CN" sz="4800" b="1" spc="-102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800" b="1" spc="44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3</a:t>
            </a:r>
            <a:r>
              <a:rPr lang="en-US" altLang="zh-CN" sz="4800" b="1" spc="-94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800" b="1" spc="40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–</a:t>
            </a:r>
            <a:endParaRPr lang="en-US" altLang="zh-CN" sz="48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2989" name="Text Box2989"/>
          <p:cNvSpPr txBox="1"/>
          <p:nvPr/>
        </p:nvSpPr>
        <p:spPr>
          <a:xfrm>
            <a:off x="396240" y="3140329"/>
            <a:ext cx="1754734" cy="609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800"/>
              </a:lnSpc>
            </a:pPr>
            <a:r>
              <a:rPr lang="en-US" altLang="zh-CN" sz="4800" b="1" spc="-23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System</a:t>
            </a:r>
            <a:endParaRPr lang="en-US" altLang="zh-CN" sz="48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2990" name="Text Box2990"/>
          <p:cNvSpPr txBox="1"/>
          <p:nvPr/>
        </p:nvSpPr>
        <p:spPr>
          <a:xfrm>
            <a:off x="396240" y="3798697"/>
            <a:ext cx="2063801" cy="609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800"/>
              </a:lnSpc>
            </a:pPr>
            <a:r>
              <a:rPr lang="en-US" altLang="zh-CN" sz="4800" b="1" spc="-7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Integrity</a:t>
            </a:r>
            <a:endParaRPr lang="en-US" altLang="zh-CN" sz="4800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3" name="Path3053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3054" name="Group3054"/>
          <p:cNvGrpSpPr/>
          <p:nvPr/>
        </p:nvGrpSpPr>
        <p:grpSpPr>
          <a:xfrm>
            <a:off x="1972056" y="679704"/>
            <a:ext cx="8243316" cy="5533644"/>
            <a:chOff x="1972056" y="679704"/>
            <a:chExt cx="8243316" cy="5533644"/>
          </a:xfrm>
        </p:grpSpPr>
        <p:pic>
          <p:nvPicPr>
            <p:cNvPr id="3055" name="Image305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2056" y="679704"/>
              <a:ext cx="4178808" cy="2823972"/>
            </a:xfrm>
            <a:prstGeom prst="rect">
              <a:avLst/>
            </a:prstGeom>
            <a:noFill/>
          </p:spPr>
        </p:pic>
        <p:pic>
          <p:nvPicPr>
            <p:cNvPr id="3056" name="Image305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36564" y="679704"/>
              <a:ext cx="4178808" cy="2822448"/>
            </a:xfrm>
            <a:prstGeom prst="rect">
              <a:avLst/>
            </a:prstGeom>
            <a:noFill/>
          </p:spPr>
        </p:pic>
        <p:pic>
          <p:nvPicPr>
            <p:cNvPr id="3057" name="Image305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72056" y="3389376"/>
              <a:ext cx="4178808" cy="2823972"/>
            </a:xfrm>
            <a:prstGeom prst="rect">
              <a:avLst/>
            </a:prstGeom>
            <a:noFill/>
          </p:spPr>
        </p:pic>
        <p:pic>
          <p:nvPicPr>
            <p:cNvPr id="3058" name="Image305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36564" y="3389376"/>
              <a:ext cx="4178808" cy="2822448"/>
            </a:xfrm>
            <a:prstGeom prst="rect">
              <a:avLst/>
            </a:prstGeom>
            <a:noFill/>
          </p:spPr>
        </p:pic>
        <p:pic>
          <p:nvPicPr>
            <p:cNvPr id="3059" name="Image305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02352" y="2875801"/>
              <a:ext cx="1982724" cy="1139939"/>
            </a:xfrm>
            <a:prstGeom prst="rect">
              <a:avLst/>
            </a:prstGeom>
            <a:noFill/>
          </p:spPr>
        </p:pic>
      </p:grpSp>
      <p:sp>
        <p:nvSpPr>
          <p:cNvPr id="3060" name="Text Box3060"/>
          <p:cNvSpPr txBox="1"/>
          <p:nvPr/>
        </p:nvSpPr>
        <p:spPr>
          <a:xfrm>
            <a:off x="2545334" y="1605813"/>
            <a:ext cx="3074726" cy="5077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8"/>
              </a:lnSpc>
            </a:pPr>
            <a:r>
              <a:rPr lang="en-US" altLang="zh-CN" sz="4000" spc="-1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Protect</a:t>
            </a:r>
            <a:r>
              <a:rPr lang="en-US" altLang="zh-CN" sz="4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0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Critical</a:t>
            </a:r>
            <a:endParaRPr lang="en-US" altLang="zh-CN" sz="4000">
              <a:latin typeface="Calibri"/>
              <a:ea typeface="Calibri"/>
              <a:cs typeface="Calibri"/>
            </a:endParaRPr>
          </a:p>
        </p:txBody>
      </p:sp>
      <p:sp>
        <p:nvSpPr>
          <p:cNvPr id="3061" name="Text Box3061"/>
          <p:cNvSpPr txBox="1"/>
          <p:nvPr/>
        </p:nvSpPr>
        <p:spPr>
          <a:xfrm>
            <a:off x="2589530" y="2165731"/>
            <a:ext cx="2984599" cy="5074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6"/>
              </a:lnSpc>
            </a:pPr>
            <a:r>
              <a:rPr lang="en-US" altLang="zh-CN" sz="4000" spc="-2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4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0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4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000" spc="-4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Transit</a:t>
            </a:r>
            <a:endParaRPr lang="en-US" altLang="zh-CN" sz="4000">
              <a:latin typeface="Calibri"/>
              <a:ea typeface="Calibri"/>
              <a:cs typeface="Calibri"/>
            </a:endParaRPr>
          </a:p>
        </p:txBody>
      </p:sp>
      <p:sp>
        <p:nvSpPr>
          <p:cNvPr id="3062" name="Text Box3062"/>
          <p:cNvSpPr txBox="1"/>
          <p:nvPr/>
        </p:nvSpPr>
        <p:spPr>
          <a:xfrm>
            <a:off x="6890258" y="1327150"/>
            <a:ext cx="2513140" cy="5074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6"/>
              </a:lnSpc>
            </a:pPr>
            <a:r>
              <a:rPr lang="en-US" altLang="zh-CN" sz="40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Identify</a:t>
            </a:r>
            <a:r>
              <a:rPr lang="en-US" altLang="zh-CN" sz="4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0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endParaRPr lang="en-US" altLang="zh-CN" sz="4000">
              <a:latin typeface="Calibri"/>
              <a:ea typeface="Calibri"/>
              <a:cs typeface="Calibri"/>
            </a:endParaRPr>
          </a:p>
        </p:txBody>
      </p:sp>
      <p:sp>
        <p:nvSpPr>
          <p:cNvPr id="3063" name="Text Box3063"/>
          <p:cNvSpPr txBox="1"/>
          <p:nvPr/>
        </p:nvSpPr>
        <p:spPr>
          <a:xfrm>
            <a:off x="6664707" y="1886458"/>
            <a:ext cx="2963791" cy="5074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6"/>
              </a:lnSpc>
            </a:pPr>
            <a:r>
              <a:rPr lang="en-US" altLang="zh-CN" sz="40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Secure</a:t>
            </a:r>
            <a:r>
              <a:rPr lang="en-US" altLang="zh-CN" sz="4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0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Critical</a:t>
            </a:r>
            <a:endParaRPr lang="en-US" altLang="zh-CN" sz="4000">
              <a:latin typeface="Calibri"/>
              <a:ea typeface="Calibri"/>
              <a:cs typeface="Calibri"/>
            </a:endParaRPr>
          </a:p>
        </p:txBody>
      </p:sp>
      <p:sp>
        <p:nvSpPr>
          <p:cNvPr id="3064" name="Text Box3064"/>
          <p:cNvSpPr txBox="1"/>
          <p:nvPr/>
        </p:nvSpPr>
        <p:spPr>
          <a:xfrm>
            <a:off x="7647686" y="2444013"/>
            <a:ext cx="997836" cy="5077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8"/>
              </a:lnSpc>
            </a:pPr>
            <a:r>
              <a:rPr lang="en-US" altLang="zh-CN" sz="4000" spc="-1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endParaRPr lang="en-US" altLang="zh-CN" sz="4000">
              <a:latin typeface="Calibri"/>
              <a:ea typeface="Calibri"/>
              <a:cs typeface="Calibri"/>
            </a:endParaRPr>
          </a:p>
        </p:txBody>
      </p:sp>
      <p:sp>
        <p:nvSpPr>
          <p:cNvPr id="3065" name="Text Box3065"/>
          <p:cNvSpPr txBox="1"/>
          <p:nvPr/>
        </p:nvSpPr>
        <p:spPr>
          <a:xfrm>
            <a:off x="5494020" y="3053207"/>
            <a:ext cx="1242749" cy="1783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404"/>
              </a:lnSpc>
            </a:pPr>
            <a:r>
              <a:rPr lang="en-US" altLang="zh-CN" sz="1400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400" spc="-1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4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Security</a:t>
            </a:r>
            <a:r>
              <a:rPr lang="en-US" altLang="zh-CN" sz="1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400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for</a:t>
            </a:r>
            <a:endParaRPr lang="en-US" altLang="zh-CN" sz="1400">
              <a:latin typeface="Calibri"/>
              <a:ea typeface="Calibri"/>
              <a:cs typeface="Calibri"/>
            </a:endParaRPr>
          </a:p>
        </p:txBody>
      </p:sp>
      <p:sp>
        <p:nvSpPr>
          <p:cNvPr id="3066" name="Text Box3066"/>
          <p:cNvSpPr txBox="1"/>
          <p:nvPr/>
        </p:nvSpPr>
        <p:spPr>
          <a:xfrm>
            <a:off x="5468112" y="3248279"/>
            <a:ext cx="1293031" cy="1783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404"/>
              </a:lnSpc>
            </a:pPr>
            <a:r>
              <a:rPr lang="en-US" altLang="zh-CN" sz="1400" spc="-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Industrial</a:t>
            </a:r>
            <a:r>
              <a:rPr lang="en-US" altLang="zh-CN" sz="1400" spc="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400" spc="-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Control</a:t>
            </a:r>
            <a:endParaRPr lang="en-US" altLang="zh-CN" sz="1400">
              <a:latin typeface="Calibri"/>
              <a:ea typeface="Calibri"/>
              <a:cs typeface="Calibri"/>
            </a:endParaRPr>
          </a:p>
        </p:txBody>
      </p:sp>
      <p:sp>
        <p:nvSpPr>
          <p:cNvPr id="3067" name="Text Box3067"/>
          <p:cNvSpPr txBox="1"/>
          <p:nvPr/>
        </p:nvSpPr>
        <p:spPr>
          <a:xfrm>
            <a:off x="5803392" y="3443351"/>
            <a:ext cx="624555" cy="1783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404"/>
              </a:lnSpc>
            </a:pPr>
            <a:r>
              <a:rPr lang="en-US" altLang="zh-CN" sz="1400" spc="-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Systems</a:t>
            </a:r>
            <a:endParaRPr lang="en-US" altLang="zh-CN" sz="1400">
              <a:latin typeface="Calibri"/>
              <a:ea typeface="Calibri"/>
              <a:cs typeface="Calibri"/>
            </a:endParaRPr>
          </a:p>
        </p:txBody>
      </p:sp>
      <p:sp>
        <p:nvSpPr>
          <p:cNvPr id="3068" name="Text Box3068"/>
          <p:cNvSpPr txBox="1"/>
          <p:nvPr/>
        </p:nvSpPr>
        <p:spPr>
          <a:xfrm>
            <a:off x="5420868" y="3638423"/>
            <a:ext cx="1388248" cy="1783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404"/>
              </a:lnSpc>
            </a:pPr>
            <a:r>
              <a:rPr lang="en-US" altLang="zh-CN" sz="1400" spc="-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Recommendations</a:t>
            </a:r>
            <a:endParaRPr lang="en-US" altLang="zh-CN" sz="1400">
              <a:latin typeface="Calibri"/>
              <a:ea typeface="Calibri"/>
              <a:cs typeface="Calibri"/>
            </a:endParaRPr>
          </a:p>
        </p:txBody>
      </p:sp>
      <p:sp>
        <p:nvSpPr>
          <p:cNvPr id="3069" name="Text Box3069"/>
          <p:cNvSpPr txBox="1"/>
          <p:nvPr/>
        </p:nvSpPr>
        <p:spPr>
          <a:xfrm>
            <a:off x="2933954" y="3939692"/>
            <a:ext cx="2297797" cy="5077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8"/>
              </a:lnSpc>
            </a:pPr>
            <a:r>
              <a:rPr lang="en-US" altLang="zh-CN" sz="40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Implement</a:t>
            </a:r>
            <a:endParaRPr lang="en-US" altLang="zh-CN" sz="4000">
              <a:latin typeface="Calibri"/>
              <a:ea typeface="Calibri"/>
              <a:cs typeface="Calibri"/>
            </a:endParaRPr>
          </a:p>
        </p:txBody>
      </p:sp>
      <p:sp>
        <p:nvSpPr>
          <p:cNvPr id="3070" name="Text Box3070"/>
          <p:cNvSpPr txBox="1"/>
          <p:nvPr/>
        </p:nvSpPr>
        <p:spPr>
          <a:xfrm>
            <a:off x="2616962" y="4497959"/>
            <a:ext cx="2930805" cy="5074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6"/>
              </a:lnSpc>
            </a:pPr>
            <a:r>
              <a:rPr lang="en-US" altLang="zh-CN" sz="40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Cryptographic</a:t>
            </a:r>
            <a:endParaRPr lang="en-US" altLang="zh-CN" sz="4000">
              <a:latin typeface="Calibri"/>
              <a:ea typeface="Calibri"/>
              <a:cs typeface="Calibri"/>
            </a:endParaRPr>
          </a:p>
        </p:txBody>
      </p:sp>
      <p:sp>
        <p:nvSpPr>
          <p:cNvPr id="3071" name="Text Box3071"/>
          <p:cNvSpPr txBox="1"/>
          <p:nvPr/>
        </p:nvSpPr>
        <p:spPr>
          <a:xfrm>
            <a:off x="2764790" y="5055515"/>
            <a:ext cx="2635989" cy="50779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8"/>
              </a:lnSpc>
            </a:pPr>
            <a:r>
              <a:rPr lang="en-US" altLang="zh-CN" sz="40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Mechanisms</a:t>
            </a:r>
            <a:endParaRPr lang="en-US" altLang="zh-CN" sz="4000">
              <a:latin typeface="Calibri"/>
              <a:ea typeface="Calibri"/>
              <a:cs typeface="Calibri"/>
            </a:endParaRPr>
          </a:p>
        </p:txBody>
      </p:sp>
      <p:sp>
        <p:nvSpPr>
          <p:cNvPr id="3072" name="Text Box3072"/>
          <p:cNvSpPr txBox="1"/>
          <p:nvPr/>
        </p:nvSpPr>
        <p:spPr>
          <a:xfrm>
            <a:off x="6888735" y="3939692"/>
            <a:ext cx="2515641" cy="5077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8"/>
              </a:lnSpc>
            </a:pPr>
            <a:r>
              <a:rPr lang="en-US" altLang="zh-CN" sz="40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Ensure</a:t>
            </a:r>
            <a:r>
              <a:rPr lang="en-US" altLang="zh-CN" sz="4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000" spc="-1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endParaRPr lang="en-US" altLang="zh-CN" sz="4000">
              <a:latin typeface="Calibri"/>
              <a:ea typeface="Calibri"/>
              <a:cs typeface="Calibri"/>
            </a:endParaRPr>
          </a:p>
        </p:txBody>
      </p:sp>
      <p:sp>
        <p:nvSpPr>
          <p:cNvPr id="3073" name="Text Box3073"/>
          <p:cNvSpPr txBox="1"/>
          <p:nvPr/>
        </p:nvSpPr>
        <p:spPr>
          <a:xfrm>
            <a:off x="6618986" y="4497959"/>
            <a:ext cx="3057170" cy="5074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6"/>
              </a:lnSpc>
            </a:pPr>
            <a:r>
              <a:rPr lang="en-US" altLang="zh-CN" sz="40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Confidentiality</a:t>
            </a:r>
            <a:endParaRPr lang="en-US" altLang="zh-CN" sz="4000">
              <a:latin typeface="Calibri"/>
              <a:ea typeface="Calibri"/>
              <a:cs typeface="Calibri"/>
            </a:endParaRPr>
          </a:p>
        </p:txBody>
      </p:sp>
      <p:sp>
        <p:nvSpPr>
          <p:cNvPr id="3074" name="Text Box3074"/>
          <p:cNvSpPr txBox="1"/>
          <p:nvPr/>
        </p:nvSpPr>
        <p:spPr>
          <a:xfrm>
            <a:off x="6812535" y="5055515"/>
            <a:ext cx="2670519" cy="50779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8"/>
              </a:lnSpc>
            </a:pPr>
            <a:r>
              <a:rPr lang="en-US" altLang="zh-CN" sz="40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4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40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Integrity</a:t>
            </a:r>
            <a:endParaRPr lang="en-US" altLang="zh-CN" sz="40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Path3075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3076" name="Group3076"/>
          <p:cNvGrpSpPr/>
          <p:nvPr/>
        </p:nvGrpSpPr>
        <p:grpSpPr>
          <a:xfrm>
            <a:off x="2097479" y="832305"/>
            <a:ext cx="1556057" cy="5193440"/>
            <a:chOff x="2097479" y="832305"/>
            <a:chExt cx="1556057" cy="5193440"/>
          </a:xfrm>
        </p:grpSpPr>
        <p:sp>
          <p:nvSpPr>
            <p:cNvPr id="3077" name="Path3077"/>
            <p:cNvSpPr/>
            <p:nvPr/>
          </p:nvSpPr>
          <p:spPr>
            <a:xfrm>
              <a:off x="2097479" y="832305"/>
              <a:ext cx="1457505" cy="5193440"/>
            </a:xfrm>
            <a:custGeom>
              <a:avLst/>
              <a:gdLst/>
              <a:ahLst/>
              <a:cxnLst/>
              <a:rect l="l" t="t" r="r" b="b"/>
              <a:pathLst>
                <a:path w="1457505" h="5193440">
                  <a:moveTo>
                    <a:pt x="33200" y="17961"/>
                  </a:moveTo>
                  <a:cubicBezTo>
                    <a:pt x="1457505" y="1442138"/>
                    <a:pt x="1457505" y="3751253"/>
                    <a:pt x="33200" y="5175468"/>
                  </a:cubicBezTo>
                  <a:lnTo>
                    <a:pt x="17960" y="5160191"/>
                  </a:lnTo>
                  <a:cubicBezTo>
                    <a:pt x="1433756" y="3744394"/>
                    <a:pt x="1433756" y="1448997"/>
                    <a:pt x="17960" y="33201"/>
                  </a:cubicBezTo>
                  <a:lnTo>
                    <a:pt x="33200" y="179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 cap="sq">
              <a:solidFill>
                <a:srgbClr val="34599C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078" name="Path3078"/>
            <p:cNvSpPr/>
            <p:nvPr/>
          </p:nvSpPr>
          <p:spPr>
            <a:xfrm>
              <a:off x="2121408" y="1031748"/>
              <a:ext cx="1042416" cy="1042416"/>
            </a:xfrm>
            <a:custGeom>
              <a:avLst/>
              <a:gdLst/>
              <a:ahLst/>
              <a:cxnLst/>
              <a:rect l="l" t="t" r="r" b="b"/>
              <a:pathLst>
                <a:path w="1042416" h="1042416">
                  <a:moveTo>
                    <a:pt x="0" y="521208"/>
                  </a:moveTo>
                  <a:cubicBezTo>
                    <a:pt x="0" y="233299"/>
                    <a:pt x="233299" y="0"/>
                    <a:pt x="521208" y="0"/>
                  </a:cubicBezTo>
                  <a:cubicBezTo>
                    <a:pt x="809117" y="0"/>
                    <a:pt x="1042416" y="233299"/>
                    <a:pt x="1042416" y="521208"/>
                  </a:cubicBezTo>
                  <a:cubicBezTo>
                    <a:pt x="1042416" y="809117"/>
                    <a:pt x="809117" y="1042416"/>
                    <a:pt x="521208" y="1042416"/>
                  </a:cubicBezTo>
                  <a:cubicBezTo>
                    <a:pt x="233299" y="1042416"/>
                    <a:pt x="0" y="809117"/>
                    <a:pt x="0" y="521208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079" name="Path3079"/>
            <p:cNvSpPr/>
            <p:nvPr/>
          </p:nvSpPr>
          <p:spPr>
            <a:xfrm>
              <a:off x="2108708" y="1019048"/>
              <a:ext cx="1067816" cy="1067816"/>
            </a:xfrm>
            <a:custGeom>
              <a:avLst/>
              <a:gdLst/>
              <a:ahLst/>
              <a:cxnLst/>
              <a:rect l="l" t="t" r="r" b="b"/>
              <a:pathLst>
                <a:path w="1067816" h="1067816">
                  <a:moveTo>
                    <a:pt x="12700" y="533908"/>
                  </a:moveTo>
                  <a:cubicBezTo>
                    <a:pt x="12700" y="245999"/>
                    <a:pt x="245999" y="12700"/>
                    <a:pt x="533908" y="12700"/>
                  </a:cubicBezTo>
                  <a:cubicBezTo>
                    <a:pt x="821817" y="12700"/>
                    <a:pt x="1055116" y="245999"/>
                    <a:pt x="1055116" y="533908"/>
                  </a:cubicBezTo>
                  <a:cubicBezTo>
                    <a:pt x="1055116" y="821817"/>
                    <a:pt x="821817" y="1055116"/>
                    <a:pt x="533908" y="1055116"/>
                  </a:cubicBezTo>
                  <a:cubicBezTo>
                    <a:pt x="245999" y="1055116"/>
                    <a:pt x="12700" y="821817"/>
                    <a:pt x="12700" y="53390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080" name="Path3080"/>
            <p:cNvSpPr/>
            <p:nvPr/>
          </p:nvSpPr>
          <p:spPr>
            <a:xfrm>
              <a:off x="2599944" y="2282952"/>
              <a:ext cx="1040892" cy="1042416"/>
            </a:xfrm>
            <a:custGeom>
              <a:avLst/>
              <a:gdLst/>
              <a:ahLst/>
              <a:cxnLst/>
              <a:rect l="l" t="t" r="r" b="b"/>
              <a:pathLst>
                <a:path w="1040892" h="1042416">
                  <a:moveTo>
                    <a:pt x="0" y="521208"/>
                  </a:moveTo>
                  <a:cubicBezTo>
                    <a:pt x="0" y="233299"/>
                    <a:pt x="233045" y="0"/>
                    <a:pt x="520446" y="0"/>
                  </a:cubicBezTo>
                  <a:cubicBezTo>
                    <a:pt x="807847" y="0"/>
                    <a:pt x="1040892" y="233299"/>
                    <a:pt x="1040892" y="521208"/>
                  </a:cubicBezTo>
                  <a:cubicBezTo>
                    <a:pt x="1040892" y="809117"/>
                    <a:pt x="807847" y="1042416"/>
                    <a:pt x="520446" y="1042416"/>
                  </a:cubicBezTo>
                  <a:cubicBezTo>
                    <a:pt x="233045" y="1042416"/>
                    <a:pt x="0" y="809117"/>
                    <a:pt x="0" y="521208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081" name="Path3081"/>
            <p:cNvSpPr/>
            <p:nvPr/>
          </p:nvSpPr>
          <p:spPr>
            <a:xfrm>
              <a:off x="2587244" y="2270252"/>
              <a:ext cx="1066292" cy="1067816"/>
            </a:xfrm>
            <a:custGeom>
              <a:avLst/>
              <a:gdLst/>
              <a:ahLst/>
              <a:cxnLst/>
              <a:rect l="l" t="t" r="r" b="b"/>
              <a:pathLst>
                <a:path w="1066292" h="1067816">
                  <a:moveTo>
                    <a:pt x="12700" y="533908"/>
                  </a:moveTo>
                  <a:cubicBezTo>
                    <a:pt x="12700" y="245999"/>
                    <a:pt x="245745" y="12700"/>
                    <a:pt x="533146" y="12700"/>
                  </a:cubicBezTo>
                  <a:cubicBezTo>
                    <a:pt x="820547" y="12700"/>
                    <a:pt x="1053592" y="245999"/>
                    <a:pt x="1053592" y="533908"/>
                  </a:cubicBezTo>
                  <a:cubicBezTo>
                    <a:pt x="1053592" y="821817"/>
                    <a:pt x="820547" y="1055116"/>
                    <a:pt x="533146" y="1055116"/>
                  </a:cubicBezTo>
                  <a:cubicBezTo>
                    <a:pt x="245745" y="1055116"/>
                    <a:pt x="12700" y="821817"/>
                    <a:pt x="12700" y="53390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082" name="Path3082"/>
            <p:cNvSpPr/>
            <p:nvPr/>
          </p:nvSpPr>
          <p:spPr>
            <a:xfrm>
              <a:off x="2599944" y="3532632"/>
              <a:ext cx="1040892" cy="1042416"/>
            </a:xfrm>
            <a:custGeom>
              <a:avLst/>
              <a:gdLst/>
              <a:ahLst/>
              <a:cxnLst/>
              <a:rect l="l" t="t" r="r" b="b"/>
              <a:pathLst>
                <a:path w="1040892" h="1042416">
                  <a:moveTo>
                    <a:pt x="0" y="521208"/>
                  </a:moveTo>
                  <a:cubicBezTo>
                    <a:pt x="0" y="233299"/>
                    <a:pt x="233045" y="0"/>
                    <a:pt x="520446" y="0"/>
                  </a:cubicBezTo>
                  <a:cubicBezTo>
                    <a:pt x="807847" y="0"/>
                    <a:pt x="1040892" y="233299"/>
                    <a:pt x="1040892" y="521208"/>
                  </a:cubicBezTo>
                  <a:cubicBezTo>
                    <a:pt x="1040892" y="809117"/>
                    <a:pt x="807847" y="1042416"/>
                    <a:pt x="520446" y="1042416"/>
                  </a:cubicBezTo>
                  <a:cubicBezTo>
                    <a:pt x="233045" y="1042416"/>
                    <a:pt x="0" y="809117"/>
                    <a:pt x="0" y="521208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083" name="Path3083"/>
            <p:cNvSpPr/>
            <p:nvPr/>
          </p:nvSpPr>
          <p:spPr>
            <a:xfrm>
              <a:off x="2587244" y="3519932"/>
              <a:ext cx="1066292" cy="1067816"/>
            </a:xfrm>
            <a:custGeom>
              <a:avLst/>
              <a:gdLst/>
              <a:ahLst/>
              <a:cxnLst/>
              <a:rect l="l" t="t" r="r" b="b"/>
              <a:pathLst>
                <a:path w="1066292" h="1067816">
                  <a:moveTo>
                    <a:pt x="12700" y="533908"/>
                  </a:moveTo>
                  <a:cubicBezTo>
                    <a:pt x="12700" y="245999"/>
                    <a:pt x="245745" y="12700"/>
                    <a:pt x="533146" y="12700"/>
                  </a:cubicBezTo>
                  <a:cubicBezTo>
                    <a:pt x="820547" y="12700"/>
                    <a:pt x="1053592" y="245999"/>
                    <a:pt x="1053592" y="533908"/>
                  </a:cubicBezTo>
                  <a:cubicBezTo>
                    <a:pt x="1053592" y="821817"/>
                    <a:pt x="820547" y="1055116"/>
                    <a:pt x="533146" y="1055116"/>
                  </a:cubicBezTo>
                  <a:cubicBezTo>
                    <a:pt x="245745" y="1055116"/>
                    <a:pt x="12700" y="821817"/>
                    <a:pt x="12700" y="53390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084" name="Path3084"/>
            <p:cNvSpPr/>
            <p:nvPr/>
          </p:nvSpPr>
          <p:spPr>
            <a:xfrm>
              <a:off x="2121408" y="4783836"/>
              <a:ext cx="1042416" cy="1042416"/>
            </a:xfrm>
            <a:custGeom>
              <a:avLst/>
              <a:gdLst/>
              <a:ahLst/>
              <a:cxnLst/>
              <a:rect l="l" t="t" r="r" b="b"/>
              <a:pathLst>
                <a:path w="1042416" h="1042416">
                  <a:moveTo>
                    <a:pt x="0" y="521208"/>
                  </a:moveTo>
                  <a:cubicBezTo>
                    <a:pt x="0" y="233299"/>
                    <a:pt x="233299" y="0"/>
                    <a:pt x="521208" y="0"/>
                  </a:cubicBezTo>
                  <a:cubicBezTo>
                    <a:pt x="809117" y="0"/>
                    <a:pt x="1042416" y="233299"/>
                    <a:pt x="1042416" y="521208"/>
                  </a:cubicBezTo>
                  <a:cubicBezTo>
                    <a:pt x="1042416" y="809066"/>
                    <a:pt x="809117" y="1042416"/>
                    <a:pt x="521208" y="1042416"/>
                  </a:cubicBezTo>
                  <a:cubicBezTo>
                    <a:pt x="233299" y="1042416"/>
                    <a:pt x="0" y="809066"/>
                    <a:pt x="0" y="521208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085" name="Path3085"/>
            <p:cNvSpPr/>
            <p:nvPr/>
          </p:nvSpPr>
          <p:spPr>
            <a:xfrm>
              <a:off x="2108708" y="4771136"/>
              <a:ext cx="1067816" cy="1067816"/>
            </a:xfrm>
            <a:custGeom>
              <a:avLst/>
              <a:gdLst/>
              <a:ahLst/>
              <a:cxnLst/>
              <a:rect l="l" t="t" r="r" b="b"/>
              <a:pathLst>
                <a:path w="1067816" h="1067816">
                  <a:moveTo>
                    <a:pt x="12700" y="533908"/>
                  </a:moveTo>
                  <a:cubicBezTo>
                    <a:pt x="12700" y="245999"/>
                    <a:pt x="245999" y="12700"/>
                    <a:pt x="533908" y="12700"/>
                  </a:cubicBezTo>
                  <a:cubicBezTo>
                    <a:pt x="821817" y="12700"/>
                    <a:pt x="1055116" y="245999"/>
                    <a:pt x="1055116" y="533908"/>
                  </a:cubicBezTo>
                  <a:cubicBezTo>
                    <a:pt x="1055116" y="821766"/>
                    <a:pt x="821817" y="1055116"/>
                    <a:pt x="533908" y="1055116"/>
                  </a:cubicBezTo>
                  <a:cubicBezTo>
                    <a:pt x="245999" y="1055116"/>
                    <a:pt x="12700" y="821766"/>
                    <a:pt x="12700" y="533908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3086" name="Text Box3086"/>
          <p:cNvSpPr txBox="1"/>
          <p:nvPr/>
        </p:nvSpPr>
        <p:spPr>
          <a:xfrm>
            <a:off x="2629916" y="1124204"/>
            <a:ext cx="7465568" cy="859028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443"/>
              </a:lnSpc>
            </a:pPr>
            <a:endParaRPr/>
          </a:p>
          <a:p>
            <a:pPr marL="674751" marR="701479" algn="l" rtl="0">
              <a:lnSpc>
                <a:spcPts val="1992"/>
              </a:lnSpc>
            </a:pPr>
            <a:r>
              <a:rPr lang="en-US" altLang="zh-CN" sz="19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Focus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on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1900" spc="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third</a:t>
            </a:r>
            <a:r>
              <a:rPr lang="en-US" altLang="zh-CN" sz="1900" spc="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foundational</a:t>
            </a:r>
            <a:r>
              <a:rPr lang="en-US" altLang="zh-CN" sz="1900" spc="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requirement:</a:t>
            </a:r>
            <a:r>
              <a:rPr lang="en-US" altLang="zh-CN" sz="1900" spc="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safeguarding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ICS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integrity</a:t>
            </a:r>
            <a:r>
              <a:rPr lang="en-US" altLang="zh-CN" sz="1900" spc="2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1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900" spc="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prevent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unauthorized</a:t>
            </a:r>
            <a:r>
              <a:rPr lang="en-US" altLang="zh-CN" sz="1900" spc="2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manipulation.</a:t>
            </a:r>
            <a:endParaRPr lang="en-US" altLang="zh-CN" sz="1900">
              <a:latin typeface="Calibri"/>
              <a:ea typeface="Calibri"/>
              <a:cs typeface="Calibri"/>
            </a:endParaRPr>
          </a:p>
        </p:txBody>
      </p:sp>
      <p:sp>
        <p:nvSpPr>
          <p:cNvPr id="3087" name="Text Box3087"/>
          <p:cNvSpPr txBox="1"/>
          <p:nvPr/>
        </p:nvSpPr>
        <p:spPr>
          <a:xfrm>
            <a:off x="3108452" y="2373884"/>
            <a:ext cx="6987032" cy="859028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452"/>
              </a:lnSpc>
            </a:pPr>
            <a:endParaRPr/>
          </a:p>
          <a:p>
            <a:pPr marL="674116" marR="1264283" algn="l" rtl="0">
              <a:lnSpc>
                <a:spcPts val="1992"/>
              </a:lnSpc>
            </a:pPr>
            <a:r>
              <a:rPr lang="en-US" altLang="zh-CN" sz="19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Explores</a:t>
            </a:r>
            <a:r>
              <a:rPr lang="en-US" altLang="zh-CN" sz="1900" spc="1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security</a:t>
            </a:r>
            <a:r>
              <a:rPr lang="en-US" altLang="zh-CN" sz="1900" spc="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at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rest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transit,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emphasizing</a:t>
            </a:r>
            <a:r>
              <a:rPr lang="en-US" altLang="zh-CN" sz="1900" spc="1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1900" spc="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1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role</a:t>
            </a:r>
            <a:r>
              <a:rPr lang="en-US" altLang="zh-CN" sz="1900" spc="1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1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cryptography.</a:t>
            </a:r>
            <a:endParaRPr lang="en-US" altLang="zh-CN" sz="1900">
              <a:latin typeface="Calibri"/>
              <a:ea typeface="Calibri"/>
              <a:cs typeface="Calibri"/>
            </a:endParaRPr>
          </a:p>
        </p:txBody>
      </p:sp>
      <p:sp>
        <p:nvSpPr>
          <p:cNvPr id="3088" name="Text Box3088"/>
          <p:cNvSpPr txBox="1"/>
          <p:nvPr/>
        </p:nvSpPr>
        <p:spPr>
          <a:xfrm>
            <a:off x="3108452" y="3625088"/>
            <a:ext cx="6987032" cy="859028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450"/>
              </a:lnSpc>
            </a:pPr>
            <a:endParaRPr/>
          </a:p>
          <a:p>
            <a:pPr marL="674116" marR="569115" algn="l" rtl="0">
              <a:lnSpc>
                <a:spcPts val="1992"/>
              </a:lnSpc>
            </a:pPr>
            <a:r>
              <a:rPr lang="en-US" altLang="zh-CN" sz="1900" spc="-1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Covers</a:t>
            </a:r>
            <a:r>
              <a:rPr lang="en-US" altLang="zh-CN" sz="1900" spc="2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encryption,</a:t>
            </a:r>
            <a:r>
              <a:rPr lang="en-US" altLang="zh-CN" sz="1900" spc="2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digital</a:t>
            </a:r>
            <a:r>
              <a:rPr lang="en-US" altLang="zh-CN" sz="1900" spc="1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signatures,</a:t>
            </a:r>
            <a:r>
              <a:rPr lang="en-US" altLang="zh-CN" sz="1900" spc="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hashing,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more</a:t>
            </a:r>
            <a:r>
              <a:rPr lang="en-US" altLang="zh-CN" sz="1900" spc="1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as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cryptographic</a:t>
            </a:r>
            <a:r>
              <a:rPr lang="en-US" altLang="zh-CN" sz="1900" spc="3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techniques.</a:t>
            </a:r>
            <a:endParaRPr lang="en-US" altLang="zh-CN" sz="1900">
              <a:latin typeface="Calibri"/>
              <a:ea typeface="Calibri"/>
              <a:cs typeface="Calibri"/>
            </a:endParaRPr>
          </a:p>
        </p:txBody>
      </p:sp>
      <p:sp>
        <p:nvSpPr>
          <p:cNvPr id="3089" name="Text Box3089"/>
          <p:cNvSpPr txBox="1"/>
          <p:nvPr/>
        </p:nvSpPr>
        <p:spPr>
          <a:xfrm>
            <a:off x="2629916" y="4874768"/>
            <a:ext cx="7465568" cy="859028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460"/>
              </a:lnSpc>
            </a:pPr>
            <a:endParaRPr/>
          </a:p>
          <a:p>
            <a:pPr marL="674751" marR="125263" algn="l" rtl="0">
              <a:lnSpc>
                <a:spcPts val="1992"/>
              </a:lnSpc>
            </a:pPr>
            <a:r>
              <a:rPr lang="en-US" altLang="zh-CN" sz="19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Recommendations</a:t>
            </a:r>
            <a:r>
              <a:rPr lang="en-US" altLang="zh-CN" sz="1900" spc="1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include</a:t>
            </a:r>
            <a:r>
              <a:rPr lang="en-US" altLang="zh-CN" sz="1900" spc="1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protecting</a:t>
            </a:r>
            <a:r>
              <a:rPr lang="en-US" altLang="zh-CN" sz="1900" spc="2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critical</a:t>
            </a:r>
            <a:r>
              <a:rPr lang="en-US" altLang="zh-CN" sz="1900" spc="1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during</a:t>
            </a:r>
            <a:r>
              <a:rPr lang="en-US" altLang="zh-CN" sz="1900" spc="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transit,</a:t>
            </a:r>
            <a:r>
              <a:rPr lang="en-US" altLang="zh-CN" sz="1900" spc="42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implementing</a:t>
            </a:r>
            <a:r>
              <a:rPr lang="en-US" altLang="zh-CN" sz="1900" spc="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encryption,</a:t>
            </a:r>
            <a:r>
              <a:rPr lang="en-US" altLang="zh-CN" sz="1900" spc="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ensuring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confidentiality</a:t>
            </a:r>
            <a:r>
              <a:rPr lang="en-US" altLang="zh-CN" sz="1900" spc="3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9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900" spc="-1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integrity.</a:t>
            </a:r>
            <a:endParaRPr lang="en-US" altLang="zh-CN" sz="1900">
              <a:latin typeface="Calibri"/>
              <a:ea typeface="Calibri"/>
              <a:cs typeface="Calibri"/>
            </a:endParaRPr>
          </a:p>
        </p:txBody>
      </p:sp>
      <p:sp>
        <p:nvSpPr>
          <p:cNvPr id="3090" name="Text Box3090"/>
          <p:cNvSpPr txBox="1"/>
          <p:nvPr/>
        </p:nvSpPr>
        <p:spPr>
          <a:xfrm>
            <a:off x="500177" y="2725192"/>
            <a:ext cx="1577719" cy="6861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5402"/>
              </a:lnSpc>
            </a:pPr>
            <a:r>
              <a:rPr lang="en-US" altLang="zh-CN" sz="5400" b="1" spc="-63" dirty="0">
                <a:solidFill>
                  <a:srgbClr val="00A2C3"/>
                </a:solidFill>
                <a:latin typeface="Calibri"/>
                <a:ea typeface="Calibri"/>
                <a:cs typeface="Calibri"/>
              </a:rPr>
              <a:t>Wrap</a:t>
            </a:r>
            <a:endParaRPr lang="en-US" altLang="zh-CN" sz="5400">
              <a:latin typeface="Calibri"/>
              <a:ea typeface="Calibri"/>
              <a:cs typeface="Calibri"/>
            </a:endParaRPr>
          </a:p>
        </p:txBody>
      </p:sp>
      <p:sp>
        <p:nvSpPr>
          <p:cNvPr id="3091" name="Text Box3091"/>
          <p:cNvSpPr txBox="1"/>
          <p:nvPr/>
        </p:nvSpPr>
        <p:spPr>
          <a:xfrm>
            <a:off x="861365" y="3548406"/>
            <a:ext cx="854594" cy="68610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5402"/>
              </a:lnSpc>
            </a:pPr>
            <a:r>
              <a:rPr lang="en-US" altLang="zh-CN" sz="5400" b="1" spc="0" dirty="0">
                <a:solidFill>
                  <a:srgbClr val="00A2C3"/>
                </a:solidFill>
                <a:latin typeface="Calibri"/>
                <a:ea typeface="Calibri"/>
                <a:cs typeface="Calibri"/>
              </a:rPr>
              <a:t>Up</a:t>
            </a:r>
            <a:endParaRPr lang="en-US" altLang="zh-CN" sz="5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1" name="Path2991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2992" name="Group2992"/>
          <p:cNvGrpSpPr/>
          <p:nvPr/>
        </p:nvGrpSpPr>
        <p:grpSpPr>
          <a:xfrm>
            <a:off x="4166616" y="734568"/>
            <a:ext cx="7526020" cy="5951220"/>
            <a:chOff x="4166616" y="734568"/>
            <a:chExt cx="7526020" cy="5951220"/>
          </a:xfrm>
        </p:grpSpPr>
        <p:pic>
          <p:nvPicPr>
            <p:cNvPr id="2993" name="Image299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66616" y="4767072"/>
              <a:ext cx="3194304" cy="1918716"/>
            </a:xfrm>
            <a:prstGeom prst="rect">
              <a:avLst/>
            </a:prstGeom>
            <a:noFill/>
          </p:spPr>
        </p:pic>
        <p:pic>
          <p:nvPicPr>
            <p:cNvPr id="2994" name="Image299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63768" y="734568"/>
              <a:ext cx="60960" cy="4434840"/>
            </a:xfrm>
            <a:prstGeom prst="rect">
              <a:avLst/>
            </a:prstGeom>
            <a:noFill/>
          </p:spPr>
        </p:pic>
        <p:sp>
          <p:nvSpPr>
            <p:cNvPr id="2995" name="Path2995"/>
            <p:cNvSpPr/>
            <p:nvPr/>
          </p:nvSpPr>
          <p:spPr>
            <a:xfrm>
              <a:off x="6646164" y="1720596"/>
              <a:ext cx="5033772" cy="1438656"/>
            </a:xfrm>
            <a:custGeom>
              <a:avLst/>
              <a:gdLst/>
              <a:ahLst/>
              <a:cxnLst/>
              <a:rect l="l" t="t" r="r" b="b"/>
              <a:pathLst>
                <a:path w="5033772" h="1438656">
                  <a:moveTo>
                    <a:pt x="0" y="239776"/>
                  </a:moveTo>
                  <a:cubicBezTo>
                    <a:pt x="0" y="107315"/>
                    <a:pt x="107315" y="0"/>
                    <a:pt x="239776" y="0"/>
                  </a:cubicBezTo>
                  <a:lnTo>
                    <a:pt x="4793996" y="0"/>
                  </a:lnTo>
                  <a:cubicBezTo>
                    <a:pt x="4926458" y="0"/>
                    <a:pt x="5033772" y="107315"/>
                    <a:pt x="5033772" y="239776"/>
                  </a:cubicBezTo>
                  <a:lnTo>
                    <a:pt x="5033772" y="1198880"/>
                  </a:lnTo>
                  <a:cubicBezTo>
                    <a:pt x="5033772" y="1331341"/>
                    <a:pt x="4926458" y="1438656"/>
                    <a:pt x="4793996" y="1438656"/>
                  </a:cubicBezTo>
                  <a:lnTo>
                    <a:pt x="239776" y="1438656"/>
                  </a:lnTo>
                  <a:cubicBezTo>
                    <a:pt x="107315" y="1438656"/>
                    <a:pt x="0" y="1331341"/>
                    <a:pt x="0" y="1198880"/>
                  </a:cubicBezTo>
                  <a:lnTo>
                    <a:pt x="0" y="23977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96" name="Path2996"/>
            <p:cNvSpPr/>
            <p:nvPr/>
          </p:nvSpPr>
          <p:spPr>
            <a:xfrm>
              <a:off x="6633464" y="1707896"/>
              <a:ext cx="5059172" cy="1464056"/>
            </a:xfrm>
            <a:custGeom>
              <a:avLst/>
              <a:gdLst/>
              <a:ahLst/>
              <a:cxnLst/>
              <a:rect l="l" t="t" r="r" b="b"/>
              <a:pathLst>
                <a:path w="5059172" h="1464056">
                  <a:moveTo>
                    <a:pt x="12700" y="252476"/>
                  </a:moveTo>
                  <a:cubicBezTo>
                    <a:pt x="12700" y="120015"/>
                    <a:pt x="120015" y="12700"/>
                    <a:pt x="252476" y="12700"/>
                  </a:cubicBezTo>
                  <a:lnTo>
                    <a:pt x="4806696" y="12700"/>
                  </a:lnTo>
                  <a:cubicBezTo>
                    <a:pt x="4939158" y="12700"/>
                    <a:pt x="5046472" y="120015"/>
                    <a:pt x="5046472" y="252476"/>
                  </a:cubicBezTo>
                  <a:lnTo>
                    <a:pt x="5046472" y="1211580"/>
                  </a:lnTo>
                  <a:cubicBezTo>
                    <a:pt x="5046472" y="1344041"/>
                    <a:pt x="4939158" y="1451356"/>
                    <a:pt x="4806696" y="1451356"/>
                  </a:cubicBezTo>
                  <a:lnTo>
                    <a:pt x="252476" y="1451356"/>
                  </a:lnTo>
                  <a:cubicBezTo>
                    <a:pt x="120015" y="1451356"/>
                    <a:pt x="12700" y="1344041"/>
                    <a:pt x="12700" y="1211580"/>
                  </a:cubicBezTo>
                  <a:lnTo>
                    <a:pt x="12700" y="25247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97" name="Path2997"/>
            <p:cNvSpPr/>
            <p:nvPr/>
          </p:nvSpPr>
          <p:spPr>
            <a:xfrm>
              <a:off x="6646164" y="3332988"/>
              <a:ext cx="5033772" cy="1438656"/>
            </a:xfrm>
            <a:custGeom>
              <a:avLst/>
              <a:gdLst/>
              <a:ahLst/>
              <a:cxnLst/>
              <a:rect l="l" t="t" r="r" b="b"/>
              <a:pathLst>
                <a:path w="5033772" h="1438656">
                  <a:moveTo>
                    <a:pt x="0" y="239776"/>
                  </a:moveTo>
                  <a:cubicBezTo>
                    <a:pt x="0" y="107315"/>
                    <a:pt x="107315" y="0"/>
                    <a:pt x="239776" y="0"/>
                  </a:cubicBezTo>
                  <a:lnTo>
                    <a:pt x="4793996" y="0"/>
                  </a:lnTo>
                  <a:cubicBezTo>
                    <a:pt x="4926458" y="0"/>
                    <a:pt x="5033772" y="107315"/>
                    <a:pt x="5033772" y="239776"/>
                  </a:cubicBezTo>
                  <a:lnTo>
                    <a:pt x="5033772" y="1198880"/>
                  </a:lnTo>
                  <a:cubicBezTo>
                    <a:pt x="5033772" y="1331341"/>
                    <a:pt x="4926458" y="1438656"/>
                    <a:pt x="4793996" y="1438656"/>
                  </a:cubicBezTo>
                  <a:lnTo>
                    <a:pt x="239776" y="1438656"/>
                  </a:lnTo>
                  <a:cubicBezTo>
                    <a:pt x="107315" y="1438656"/>
                    <a:pt x="0" y="1331341"/>
                    <a:pt x="0" y="1198880"/>
                  </a:cubicBezTo>
                  <a:lnTo>
                    <a:pt x="0" y="23977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2998" name="Path2998"/>
            <p:cNvSpPr/>
            <p:nvPr/>
          </p:nvSpPr>
          <p:spPr>
            <a:xfrm>
              <a:off x="6633464" y="3320288"/>
              <a:ext cx="5059172" cy="1464056"/>
            </a:xfrm>
            <a:custGeom>
              <a:avLst/>
              <a:gdLst/>
              <a:ahLst/>
              <a:cxnLst/>
              <a:rect l="l" t="t" r="r" b="b"/>
              <a:pathLst>
                <a:path w="5059172" h="1464056">
                  <a:moveTo>
                    <a:pt x="12700" y="252476"/>
                  </a:moveTo>
                  <a:cubicBezTo>
                    <a:pt x="12700" y="120015"/>
                    <a:pt x="120015" y="12700"/>
                    <a:pt x="252476" y="12700"/>
                  </a:cubicBezTo>
                  <a:lnTo>
                    <a:pt x="4806696" y="12700"/>
                  </a:lnTo>
                  <a:cubicBezTo>
                    <a:pt x="4939158" y="12700"/>
                    <a:pt x="5046472" y="120015"/>
                    <a:pt x="5046472" y="252476"/>
                  </a:cubicBezTo>
                  <a:lnTo>
                    <a:pt x="5046472" y="1211580"/>
                  </a:lnTo>
                  <a:cubicBezTo>
                    <a:pt x="5046472" y="1344041"/>
                    <a:pt x="4939158" y="1451356"/>
                    <a:pt x="4806696" y="1451356"/>
                  </a:cubicBezTo>
                  <a:lnTo>
                    <a:pt x="252476" y="1451356"/>
                  </a:lnTo>
                  <a:cubicBezTo>
                    <a:pt x="120015" y="1451356"/>
                    <a:pt x="12700" y="1344041"/>
                    <a:pt x="12700" y="1211580"/>
                  </a:cubicBezTo>
                  <a:lnTo>
                    <a:pt x="12700" y="25247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2999" name="Text Box2999"/>
          <p:cNvSpPr txBox="1"/>
          <p:nvPr/>
        </p:nvSpPr>
        <p:spPr>
          <a:xfrm>
            <a:off x="6945122" y="2082444"/>
            <a:ext cx="3784310" cy="7623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002"/>
              </a:lnSpc>
            </a:pPr>
            <a:r>
              <a:rPr lang="en-US" altLang="zh-CN" sz="6000" spc="-3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6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6000" spc="-2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at</a:t>
            </a:r>
            <a:r>
              <a:rPr lang="en-US" altLang="zh-CN" sz="6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6000" spc="-4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Rest</a:t>
            </a:r>
            <a:endParaRPr lang="en-US" altLang="zh-CN" sz="6000">
              <a:latin typeface="Calibri"/>
              <a:ea typeface="Calibri"/>
              <a:cs typeface="Calibri"/>
            </a:endParaRPr>
          </a:p>
        </p:txBody>
      </p:sp>
      <p:sp>
        <p:nvSpPr>
          <p:cNvPr id="3000" name="Text Box3000"/>
          <p:cNvSpPr txBox="1"/>
          <p:nvPr/>
        </p:nvSpPr>
        <p:spPr>
          <a:xfrm>
            <a:off x="6945122" y="3695065"/>
            <a:ext cx="4490720" cy="7620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6000"/>
              </a:lnSpc>
            </a:pPr>
            <a:r>
              <a:rPr lang="en-US" altLang="zh-CN" sz="6000" spc="-3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6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60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6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6000" spc="-6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Transit</a:t>
            </a:r>
            <a:endParaRPr lang="en-US" altLang="zh-CN" sz="6000">
              <a:latin typeface="Calibri"/>
              <a:ea typeface="Calibri"/>
              <a:cs typeface="Calibri"/>
            </a:endParaRPr>
          </a:p>
        </p:txBody>
      </p:sp>
      <p:sp>
        <p:nvSpPr>
          <p:cNvPr id="3001" name="Text Box3001"/>
          <p:cNvSpPr txBox="1"/>
          <p:nvPr/>
        </p:nvSpPr>
        <p:spPr>
          <a:xfrm>
            <a:off x="1265225" y="2488565"/>
            <a:ext cx="2229299" cy="4069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04"/>
              </a:lnSpc>
            </a:pPr>
            <a:r>
              <a:rPr lang="en-US" altLang="zh-CN" sz="3200" spc="-15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200" spc="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Security</a:t>
            </a:r>
            <a:endParaRPr lang="en-US" altLang="zh-CN" sz="3200">
              <a:latin typeface="Calibri"/>
              <a:ea typeface="Calibri"/>
              <a:cs typeface="Calibri"/>
            </a:endParaRPr>
          </a:p>
        </p:txBody>
      </p:sp>
      <p:sp>
        <p:nvSpPr>
          <p:cNvPr id="3002" name="Text Box3002"/>
          <p:cNvSpPr txBox="1"/>
          <p:nvPr/>
        </p:nvSpPr>
        <p:spPr>
          <a:xfrm>
            <a:off x="1265225" y="3334385"/>
            <a:ext cx="3792398" cy="22860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800"/>
              </a:lnSpc>
            </a:pPr>
            <a:r>
              <a:rPr lang="en-US" altLang="zh-CN" sz="1800" spc="-1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800" spc="1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security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encompasses</a:t>
            </a:r>
            <a:r>
              <a:rPr lang="en-US" altLang="zh-CN" sz="1800" spc="-8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safeguarding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003" name="Text Box3003"/>
          <p:cNvSpPr txBox="1"/>
          <p:nvPr/>
        </p:nvSpPr>
        <p:spPr>
          <a:xfrm>
            <a:off x="1265225" y="3608705"/>
            <a:ext cx="3534536" cy="502920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1980"/>
              </a:lnSpc>
            </a:pPr>
            <a:r>
              <a:rPr lang="en-US" altLang="zh-CN" sz="1800" spc="-9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1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confidentiality,</a:t>
            </a:r>
            <a:r>
              <a:rPr lang="en-US" altLang="zh-CN" sz="1800" spc="25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8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integrity,</a:t>
            </a:r>
            <a:r>
              <a:rPr lang="en-US" altLang="zh-CN" sz="1800" spc="16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407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6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availability,</a:t>
            </a:r>
            <a:r>
              <a:rPr lang="en-US" altLang="zh-CN" sz="1800" spc="2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both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at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2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rest</a:t>
            </a:r>
            <a:r>
              <a:rPr lang="en-US" altLang="zh-CN" sz="180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16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800" spc="15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203864"/>
                </a:solidFill>
                <a:latin typeface="Calibri"/>
                <a:ea typeface="Calibri"/>
                <a:cs typeface="Calibri"/>
              </a:rPr>
              <a:t>transit.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4" name="Path3004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3005" name="Image30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5396" y="5353812"/>
            <a:ext cx="7598664" cy="1331976"/>
          </a:xfrm>
          <a:prstGeom prst="rect">
            <a:avLst/>
          </a:prstGeom>
          <a:noFill/>
        </p:spPr>
      </p:pic>
      <p:pic>
        <p:nvPicPr>
          <p:cNvPr id="3006" name="Image30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3768" y="734568"/>
            <a:ext cx="60960" cy="4434840"/>
          </a:xfrm>
          <a:prstGeom prst="rect">
            <a:avLst/>
          </a:prstGeom>
          <a:noFill/>
        </p:spPr>
      </p:pic>
      <p:grpSp>
        <p:nvGrpSpPr>
          <p:cNvPr id="3007" name="Group3007"/>
          <p:cNvGrpSpPr/>
          <p:nvPr/>
        </p:nvGrpSpPr>
        <p:grpSpPr>
          <a:xfrm>
            <a:off x="6633464" y="1707896"/>
            <a:ext cx="5059172" cy="1464056"/>
            <a:chOff x="6633464" y="1707896"/>
            <a:chExt cx="5059172" cy="1464056"/>
          </a:xfrm>
        </p:grpSpPr>
        <p:sp>
          <p:nvSpPr>
            <p:cNvPr id="3008" name="Path3008"/>
            <p:cNvSpPr/>
            <p:nvPr/>
          </p:nvSpPr>
          <p:spPr>
            <a:xfrm>
              <a:off x="6646164" y="1720596"/>
              <a:ext cx="5033772" cy="1438656"/>
            </a:xfrm>
            <a:custGeom>
              <a:avLst/>
              <a:gdLst/>
              <a:ahLst/>
              <a:cxnLst/>
              <a:rect l="l" t="t" r="r" b="b"/>
              <a:pathLst>
                <a:path w="5033772" h="1438656">
                  <a:moveTo>
                    <a:pt x="0" y="239776"/>
                  </a:moveTo>
                  <a:cubicBezTo>
                    <a:pt x="0" y="107315"/>
                    <a:pt x="107315" y="0"/>
                    <a:pt x="239776" y="0"/>
                  </a:cubicBezTo>
                  <a:lnTo>
                    <a:pt x="4793996" y="0"/>
                  </a:lnTo>
                  <a:cubicBezTo>
                    <a:pt x="4926458" y="0"/>
                    <a:pt x="5033772" y="107315"/>
                    <a:pt x="5033772" y="239776"/>
                  </a:cubicBezTo>
                  <a:lnTo>
                    <a:pt x="5033772" y="1198880"/>
                  </a:lnTo>
                  <a:cubicBezTo>
                    <a:pt x="5033772" y="1331341"/>
                    <a:pt x="4926458" y="1438656"/>
                    <a:pt x="4793996" y="1438656"/>
                  </a:cubicBezTo>
                  <a:lnTo>
                    <a:pt x="239776" y="1438656"/>
                  </a:lnTo>
                  <a:cubicBezTo>
                    <a:pt x="107315" y="1438656"/>
                    <a:pt x="0" y="1331341"/>
                    <a:pt x="0" y="1198880"/>
                  </a:cubicBezTo>
                  <a:lnTo>
                    <a:pt x="0" y="23977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009" name="Path3009"/>
            <p:cNvSpPr/>
            <p:nvPr/>
          </p:nvSpPr>
          <p:spPr>
            <a:xfrm>
              <a:off x="6633464" y="1707896"/>
              <a:ext cx="5059172" cy="1464056"/>
            </a:xfrm>
            <a:custGeom>
              <a:avLst/>
              <a:gdLst/>
              <a:ahLst/>
              <a:cxnLst/>
              <a:rect l="l" t="t" r="r" b="b"/>
              <a:pathLst>
                <a:path w="5059172" h="1464056">
                  <a:moveTo>
                    <a:pt x="12700" y="252476"/>
                  </a:moveTo>
                  <a:cubicBezTo>
                    <a:pt x="12700" y="120015"/>
                    <a:pt x="120015" y="12700"/>
                    <a:pt x="252476" y="12700"/>
                  </a:cubicBezTo>
                  <a:lnTo>
                    <a:pt x="4806696" y="12700"/>
                  </a:lnTo>
                  <a:cubicBezTo>
                    <a:pt x="4939158" y="12700"/>
                    <a:pt x="5046472" y="120015"/>
                    <a:pt x="5046472" y="252476"/>
                  </a:cubicBezTo>
                  <a:lnTo>
                    <a:pt x="5046472" y="1211580"/>
                  </a:lnTo>
                  <a:cubicBezTo>
                    <a:pt x="5046472" y="1344041"/>
                    <a:pt x="4939158" y="1451356"/>
                    <a:pt x="4806696" y="1451356"/>
                  </a:cubicBezTo>
                  <a:lnTo>
                    <a:pt x="252476" y="1451356"/>
                  </a:lnTo>
                  <a:cubicBezTo>
                    <a:pt x="120015" y="1451356"/>
                    <a:pt x="12700" y="1344041"/>
                    <a:pt x="12700" y="1211580"/>
                  </a:cubicBezTo>
                  <a:lnTo>
                    <a:pt x="12700" y="25247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010" name="Text Box3010"/>
            <p:cNvSpPr txBox="1"/>
            <p:nvPr/>
          </p:nvSpPr>
          <p:spPr>
            <a:xfrm>
              <a:off x="6945122" y="2082444"/>
              <a:ext cx="3784310" cy="762305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6002"/>
                </a:lnSpc>
              </a:pPr>
              <a:r>
                <a:rPr lang="en-US" altLang="zh-CN" sz="6000" spc="-3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r>
                <a:rPr lang="en-US" altLang="zh-CN" sz="60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6000" spc="-2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at</a:t>
              </a:r>
              <a:r>
                <a:rPr lang="en-US" altLang="zh-CN" sz="60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6000" spc="-4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</a:t>
              </a:r>
              <a:endParaRPr lang="en-US" altLang="zh-CN" sz="60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011" name="Group3011"/>
          <p:cNvGrpSpPr/>
          <p:nvPr/>
        </p:nvGrpSpPr>
        <p:grpSpPr>
          <a:xfrm>
            <a:off x="6633464" y="3320288"/>
            <a:ext cx="5059172" cy="1464056"/>
            <a:chOff x="6633464" y="3320288"/>
            <a:chExt cx="5059172" cy="1464056"/>
          </a:xfrm>
        </p:grpSpPr>
        <p:sp>
          <p:nvSpPr>
            <p:cNvPr id="3012" name="Path3012"/>
            <p:cNvSpPr/>
            <p:nvPr/>
          </p:nvSpPr>
          <p:spPr>
            <a:xfrm>
              <a:off x="6646164" y="3332988"/>
              <a:ext cx="5033772" cy="1438656"/>
            </a:xfrm>
            <a:custGeom>
              <a:avLst/>
              <a:gdLst/>
              <a:ahLst/>
              <a:cxnLst/>
              <a:rect l="l" t="t" r="r" b="b"/>
              <a:pathLst>
                <a:path w="5033772" h="1438656">
                  <a:moveTo>
                    <a:pt x="0" y="239776"/>
                  </a:moveTo>
                  <a:cubicBezTo>
                    <a:pt x="0" y="107315"/>
                    <a:pt x="107315" y="0"/>
                    <a:pt x="239776" y="0"/>
                  </a:cubicBezTo>
                  <a:lnTo>
                    <a:pt x="4793996" y="0"/>
                  </a:lnTo>
                  <a:cubicBezTo>
                    <a:pt x="4926458" y="0"/>
                    <a:pt x="5033772" y="107315"/>
                    <a:pt x="5033772" y="239776"/>
                  </a:cubicBezTo>
                  <a:lnTo>
                    <a:pt x="5033772" y="1198880"/>
                  </a:lnTo>
                  <a:cubicBezTo>
                    <a:pt x="5033772" y="1331341"/>
                    <a:pt x="4926458" y="1438656"/>
                    <a:pt x="4793996" y="1438656"/>
                  </a:cubicBezTo>
                  <a:lnTo>
                    <a:pt x="239776" y="1438656"/>
                  </a:lnTo>
                  <a:cubicBezTo>
                    <a:pt x="107315" y="1438656"/>
                    <a:pt x="0" y="1331341"/>
                    <a:pt x="0" y="1198880"/>
                  </a:cubicBezTo>
                  <a:lnTo>
                    <a:pt x="0" y="23977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013" name="Path3013"/>
            <p:cNvSpPr/>
            <p:nvPr/>
          </p:nvSpPr>
          <p:spPr>
            <a:xfrm>
              <a:off x="6633464" y="3320288"/>
              <a:ext cx="5059172" cy="1464056"/>
            </a:xfrm>
            <a:custGeom>
              <a:avLst/>
              <a:gdLst/>
              <a:ahLst/>
              <a:cxnLst/>
              <a:rect l="l" t="t" r="r" b="b"/>
              <a:pathLst>
                <a:path w="5059172" h="1464056">
                  <a:moveTo>
                    <a:pt x="12700" y="252476"/>
                  </a:moveTo>
                  <a:cubicBezTo>
                    <a:pt x="12700" y="120015"/>
                    <a:pt x="120015" y="12700"/>
                    <a:pt x="252476" y="12700"/>
                  </a:cubicBezTo>
                  <a:lnTo>
                    <a:pt x="4806696" y="12700"/>
                  </a:lnTo>
                  <a:cubicBezTo>
                    <a:pt x="4939158" y="12700"/>
                    <a:pt x="5046472" y="120015"/>
                    <a:pt x="5046472" y="252476"/>
                  </a:cubicBezTo>
                  <a:lnTo>
                    <a:pt x="5046472" y="1211580"/>
                  </a:lnTo>
                  <a:cubicBezTo>
                    <a:pt x="5046472" y="1344041"/>
                    <a:pt x="4939158" y="1451356"/>
                    <a:pt x="4806696" y="1451356"/>
                  </a:cubicBezTo>
                  <a:lnTo>
                    <a:pt x="252476" y="1451356"/>
                  </a:lnTo>
                  <a:cubicBezTo>
                    <a:pt x="120015" y="1451356"/>
                    <a:pt x="12700" y="1344041"/>
                    <a:pt x="12700" y="1211580"/>
                  </a:cubicBezTo>
                  <a:lnTo>
                    <a:pt x="12700" y="25247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014" name="Text Box3014"/>
            <p:cNvSpPr txBox="1"/>
            <p:nvPr/>
          </p:nvSpPr>
          <p:spPr>
            <a:xfrm>
              <a:off x="6945122" y="3695065"/>
              <a:ext cx="4490720" cy="7620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6000"/>
                </a:lnSpc>
              </a:pPr>
              <a:r>
                <a:rPr lang="en-US" altLang="zh-CN" sz="6000" spc="-3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r>
                <a:rPr lang="en-US" altLang="zh-CN" sz="60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60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in</a:t>
              </a:r>
              <a:r>
                <a:rPr lang="en-US" altLang="zh-CN" sz="60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6000" spc="-6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Transit</a:t>
              </a:r>
              <a:endParaRPr lang="en-US" altLang="zh-CN" sz="6000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015" name="Text Box3015"/>
          <p:cNvSpPr txBox="1"/>
          <p:nvPr/>
        </p:nvSpPr>
        <p:spPr>
          <a:xfrm>
            <a:off x="1041502" y="2194179"/>
            <a:ext cx="2029101" cy="4069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04"/>
              </a:lnSpc>
            </a:pPr>
            <a:r>
              <a:rPr lang="en-US" altLang="zh-CN" sz="3200" spc="-1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3200" spc="1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200" spc="-8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at</a:t>
            </a:r>
            <a:r>
              <a:rPr lang="en-US" altLang="zh-CN"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200" spc="-2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Rest</a:t>
            </a:r>
            <a:endParaRPr lang="en-US" altLang="zh-CN" sz="3200">
              <a:latin typeface="Calibri"/>
              <a:ea typeface="Calibri"/>
              <a:cs typeface="Calibri"/>
            </a:endParaRPr>
          </a:p>
        </p:txBody>
      </p:sp>
      <p:sp>
        <p:nvSpPr>
          <p:cNvPr id="3016" name="Text Box3016"/>
          <p:cNvSpPr txBox="1"/>
          <p:nvPr/>
        </p:nvSpPr>
        <p:spPr>
          <a:xfrm>
            <a:off x="1041502" y="3100832"/>
            <a:ext cx="3753682" cy="160058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100"/>
              </a:lnSpc>
            </a:pPr>
            <a:r>
              <a:rPr lang="en-US" altLang="zh-CN" sz="1800" spc="-7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fulfill</a:t>
            </a:r>
            <a:r>
              <a:rPr lang="en-US" altLang="zh-CN" sz="1800" spc="1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FR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3,</a:t>
            </a:r>
            <a:r>
              <a:rPr lang="en-US" altLang="zh-CN" sz="1800" spc="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organizations</a:t>
            </a:r>
            <a:r>
              <a:rPr lang="en-US" altLang="zh-CN" sz="1800" spc="1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should</a:t>
            </a:r>
            <a:r>
              <a:rPr lang="en-US" altLang="zh-CN" sz="1800" spc="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use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encryption,</a:t>
            </a:r>
            <a:r>
              <a:rPr lang="en-US" altLang="zh-CN" sz="1800" spc="2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access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controls,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monitoring,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1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backup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processes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safeguard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at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rest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from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unauthorized</a:t>
            </a:r>
            <a:r>
              <a:rPr lang="en-US" altLang="zh-CN" sz="1800" spc="2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access</a:t>
            </a:r>
            <a:r>
              <a:rPr lang="en-US" altLang="zh-CN" sz="1800" spc="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or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modifications,</a:t>
            </a:r>
            <a:r>
              <a:rPr lang="en-US" altLang="zh-CN" sz="1800" spc="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ensuring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its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integrity</a:t>
            </a:r>
            <a:r>
              <a:rPr lang="en-US" altLang="zh-CN" sz="1800" spc="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availability.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7" name="Path3017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3018" name="Image30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092" y="5353812"/>
            <a:ext cx="6243828" cy="1331976"/>
          </a:xfrm>
          <a:prstGeom prst="rect">
            <a:avLst/>
          </a:prstGeom>
          <a:noFill/>
        </p:spPr>
      </p:pic>
      <p:pic>
        <p:nvPicPr>
          <p:cNvPr id="3019" name="Image30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3768" y="734568"/>
            <a:ext cx="60960" cy="4434840"/>
          </a:xfrm>
          <a:prstGeom prst="rect">
            <a:avLst/>
          </a:prstGeom>
          <a:noFill/>
        </p:spPr>
      </p:pic>
      <p:grpSp>
        <p:nvGrpSpPr>
          <p:cNvPr id="3020" name="Group3020"/>
          <p:cNvGrpSpPr/>
          <p:nvPr/>
        </p:nvGrpSpPr>
        <p:grpSpPr>
          <a:xfrm>
            <a:off x="6633464" y="1707896"/>
            <a:ext cx="5059172" cy="1464056"/>
            <a:chOff x="6633464" y="1707896"/>
            <a:chExt cx="5059172" cy="1464056"/>
          </a:xfrm>
        </p:grpSpPr>
        <p:sp>
          <p:nvSpPr>
            <p:cNvPr id="3021" name="Path3021"/>
            <p:cNvSpPr/>
            <p:nvPr/>
          </p:nvSpPr>
          <p:spPr>
            <a:xfrm>
              <a:off x="6646164" y="1720596"/>
              <a:ext cx="5033772" cy="1438656"/>
            </a:xfrm>
            <a:custGeom>
              <a:avLst/>
              <a:gdLst/>
              <a:ahLst/>
              <a:cxnLst/>
              <a:rect l="l" t="t" r="r" b="b"/>
              <a:pathLst>
                <a:path w="5033772" h="1438656">
                  <a:moveTo>
                    <a:pt x="0" y="239776"/>
                  </a:moveTo>
                  <a:cubicBezTo>
                    <a:pt x="0" y="107315"/>
                    <a:pt x="107315" y="0"/>
                    <a:pt x="239776" y="0"/>
                  </a:cubicBezTo>
                  <a:lnTo>
                    <a:pt x="4793996" y="0"/>
                  </a:lnTo>
                  <a:cubicBezTo>
                    <a:pt x="4926458" y="0"/>
                    <a:pt x="5033772" y="107315"/>
                    <a:pt x="5033772" y="239776"/>
                  </a:cubicBezTo>
                  <a:lnTo>
                    <a:pt x="5033772" y="1198880"/>
                  </a:lnTo>
                  <a:cubicBezTo>
                    <a:pt x="5033772" y="1331341"/>
                    <a:pt x="4926458" y="1438656"/>
                    <a:pt x="4793996" y="1438656"/>
                  </a:cubicBezTo>
                  <a:lnTo>
                    <a:pt x="239776" y="1438656"/>
                  </a:lnTo>
                  <a:cubicBezTo>
                    <a:pt x="107315" y="1438656"/>
                    <a:pt x="0" y="1331341"/>
                    <a:pt x="0" y="1198880"/>
                  </a:cubicBezTo>
                  <a:lnTo>
                    <a:pt x="0" y="23977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022" name="Path3022"/>
            <p:cNvSpPr/>
            <p:nvPr/>
          </p:nvSpPr>
          <p:spPr>
            <a:xfrm>
              <a:off x="6633464" y="1707896"/>
              <a:ext cx="5059172" cy="1464056"/>
            </a:xfrm>
            <a:custGeom>
              <a:avLst/>
              <a:gdLst/>
              <a:ahLst/>
              <a:cxnLst/>
              <a:rect l="l" t="t" r="r" b="b"/>
              <a:pathLst>
                <a:path w="5059172" h="1464056">
                  <a:moveTo>
                    <a:pt x="12700" y="252476"/>
                  </a:moveTo>
                  <a:cubicBezTo>
                    <a:pt x="12700" y="120015"/>
                    <a:pt x="120015" y="12700"/>
                    <a:pt x="252476" y="12700"/>
                  </a:cubicBezTo>
                  <a:lnTo>
                    <a:pt x="4806696" y="12700"/>
                  </a:lnTo>
                  <a:cubicBezTo>
                    <a:pt x="4939158" y="12700"/>
                    <a:pt x="5046472" y="120015"/>
                    <a:pt x="5046472" y="252476"/>
                  </a:cubicBezTo>
                  <a:lnTo>
                    <a:pt x="5046472" y="1211580"/>
                  </a:lnTo>
                  <a:cubicBezTo>
                    <a:pt x="5046472" y="1344041"/>
                    <a:pt x="4939158" y="1451356"/>
                    <a:pt x="4806696" y="1451356"/>
                  </a:cubicBezTo>
                  <a:lnTo>
                    <a:pt x="252476" y="1451356"/>
                  </a:lnTo>
                  <a:cubicBezTo>
                    <a:pt x="120015" y="1451356"/>
                    <a:pt x="12700" y="1344041"/>
                    <a:pt x="12700" y="1211580"/>
                  </a:cubicBezTo>
                  <a:lnTo>
                    <a:pt x="12700" y="25247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023" name="Text Box3023"/>
            <p:cNvSpPr txBox="1"/>
            <p:nvPr/>
          </p:nvSpPr>
          <p:spPr>
            <a:xfrm>
              <a:off x="6945122" y="2082444"/>
              <a:ext cx="3784310" cy="762305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6002"/>
                </a:lnSpc>
              </a:pPr>
              <a:r>
                <a:rPr lang="en-US" altLang="zh-CN" sz="6000" spc="-3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r>
                <a:rPr lang="en-US" altLang="zh-CN" sz="60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6000" spc="-29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at</a:t>
              </a:r>
              <a:r>
                <a:rPr lang="en-US" altLang="zh-CN" sz="60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6000" spc="-43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Rest</a:t>
              </a:r>
              <a:endParaRPr lang="en-US" altLang="zh-CN" sz="600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024" name="Group3024"/>
          <p:cNvGrpSpPr/>
          <p:nvPr/>
        </p:nvGrpSpPr>
        <p:grpSpPr>
          <a:xfrm>
            <a:off x="6633464" y="3320288"/>
            <a:ext cx="5059172" cy="1464056"/>
            <a:chOff x="6633464" y="3320288"/>
            <a:chExt cx="5059172" cy="1464056"/>
          </a:xfrm>
        </p:grpSpPr>
        <p:sp>
          <p:nvSpPr>
            <p:cNvPr id="3025" name="Path3025"/>
            <p:cNvSpPr/>
            <p:nvPr/>
          </p:nvSpPr>
          <p:spPr>
            <a:xfrm>
              <a:off x="6646164" y="3332988"/>
              <a:ext cx="5033772" cy="1438656"/>
            </a:xfrm>
            <a:custGeom>
              <a:avLst/>
              <a:gdLst/>
              <a:ahLst/>
              <a:cxnLst/>
              <a:rect l="l" t="t" r="r" b="b"/>
              <a:pathLst>
                <a:path w="5033772" h="1438656">
                  <a:moveTo>
                    <a:pt x="0" y="239776"/>
                  </a:moveTo>
                  <a:cubicBezTo>
                    <a:pt x="0" y="107315"/>
                    <a:pt x="107315" y="0"/>
                    <a:pt x="239776" y="0"/>
                  </a:cubicBezTo>
                  <a:lnTo>
                    <a:pt x="4793996" y="0"/>
                  </a:lnTo>
                  <a:cubicBezTo>
                    <a:pt x="4926458" y="0"/>
                    <a:pt x="5033772" y="107315"/>
                    <a:pt x="5033772" y="239776"/>
                  </a:cubicBezTo>
                  <a:lnTo>
                    <a:pt x="5033772" y="1198880"/>
                  </a:lnTo>
                  <a:cubicBezTo>
                    <a:pt x="5033772" y="1331341"/>
                    <a:pt x="4926458" y="1438656"/>
                    <a:pt x="4793996" y="1438656"/>
                  </a:cubicBezTo>
                  <a:lnTo>
                    <a:pt x="239776" y="1438656"/>
                  </a:lnTo>
                  <a:cubicBezTo>
                    <a:pt x="107315" y="1438656"/>
                    <a:pt x="0" y="1331341"/>
                    <a:pt x="0" y="1198880"/>
                  </a:cubicBezTo>
                  <a:lnTo>
                    <a:pt x="0" y="239776"/>
                  </a:lnTo>
                  <a:close/>
                </a:path>
              </a:pathLst>
            </a:custGeom>
            <a:solidFill>
              <a:srgbClr val="4472C4">
                <a:alpha val="100000"/>
              </a:srgbClr>
            </a:solidFill>
            <a:ln w="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026" name="Path3026"/>
            <p:cNvSpPr/>
            <p:nvPr/>
          </p:nvSpPr>
          <p:spPr>
            <a:xfrm>
              <a:off x="6633464" y="3320288"/>
              <a:ext cx="5059172" cy="1464056"/>
            </a:xfrm>
            <a:custGeom>
              <a:avLst/>
              <a:gdLst/>
              <a:ahLst/>
              <a:cxnLst/>
              <a:rect l="l" t="t" r="r" b="b"/>
              <a:pathLst>
                <a:path w="5059172" h="1464056">
                  <a:moveTo>
                    <a:pt x="12700" y="252476"/>
                  </a:moveTo>
                  <a:cubicBezTo>
                    <a:pt x="12700" y="120015"/>
                    <a:pt x="120015" y="12700"/>
                    <a:pt x="252476" y="12700"/>
                  </a:cubicBezTo>
                  <a:lnTo>
                    <a:pt x="4806696" y="12700"/>
                  </a:lnTo>
                  <a:cubicBezTo>
                    <a:pt x="4939158" y="12700"/>
                    <a:pt x="5046472" y="120015"/>
                    <a:pt x="5046472" y="252476"/>
                  </a:cubicBezTo>
                  <a:lnTo>
                    <a:pt x="5046472" y="1211580"/>
                  </a:lnTo>
                  <a:cubicBezTo>
                    <a:pt x="5046472" y="1344041"/>
                    <a:pt x="4939158" y="1451356"/>
                    <a:pt x="4806696" y="1451356"/>
                  </a:cubicBezTo>
                  <a:lnTo>
                    <a:pt x="252476" y="1451356"/>
                  </a:lnTo>
                  <a:cubicBezTo>
                    <a:pt x="120015" y="1451356"/>
                    <a:pt x="12700" y="1344041"/>
                    <a:pt x="12700" y="1211580"/>
                  </a:cubicBezTo>
                  <a:lnTo>
                    <a:pt x="12700" y="252476"/>
                  </a:lnTo>
                  <a:close/>
                </a:path>
              </a:pathLst>
            </a:custGeom>
            <a:solidFill>
              <a:srgbClr val="4472C4">
                <a:alpha val="0"/>
              </a:srgbClr>
            </a:solidFill>
            <a:ln w="1270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3027" name="Text Box3027"/>
            <p:cNvSpPr txBox="1"/>
            <p:nvPr/>
          </p:nvSpPr>
          <p:spPr>
            <a:xfrm>
              <a:off x="6945122" y="3695065"/>
              <a:ext cx="4490720" cy="762000"/>
            </a:xfrm>
            <a:prstGeom prst="rect">
              <a:avLst/>
            </a:prstGeom>
          </p:spPr>
          <p:txBody>
            <a:bodyPr wrap="square" lIns="0" tIns="0" rIns="0" rtlCol="0">
              <a:spAutoFit/>
            </a:bodyPr>
            <a:lstStyle/>
            <a:p>
              <a:pPr algn="l">
                <a:lnSpc>
                  <a:spcPts val="0"/>
                </a:lnSpc>
              </a:pPr>
              <a:endParaRPr/>
            </a:p>
            <a:p>
              <a:pPr algn="l" rtl="0">
                <a:lnSpc>
                  <a:spcPts val="6000"/>
                </a:lnSpc>
              </a:pPr>
              <a:r>
                <a:rPr lang="en-US" altLang="zh-CN" sz="6000" spc="-32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Data</a:t>
              </a:r>
              <a:r>
                <a:rPr lang="en-US" altLang="zh-CN" sz="60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6000" spc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in</a:t>
              </a:r>
              <a:r>
                <a:rPr lang="en-US" altLang="zh-CN" sz="60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n-US" altLang="zh-CN" sz="6000" spc="-68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Transit</a:t>
              </a:r>
              <a:endParaRPr lang="en-US" altLang="zh-CN" sz="6000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028" name="Text Box3028"/>
          <p:cNvSpPr txBox="1"/>
          <p:nvPr/>
        </p:nvSpPr>
        <p:spPr>
          <a:xfrm>
            <a:off x="1041502" y="2274316"/>
            <a:ext cx="2405897" cy="4069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04"/>
              </a:lnSpc>
            </a:pPr>
            <a:r>
              <a:rPr lang="en-US" altLang="zh-CN" sz="3200" spc="-13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3200" spc="12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200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3200" spc="2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3200" spc="-36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Transit</a:t>
            </a:r>
            <a:endParaRPr lang="en-US" altLang="zh-CN" sz="3200">
              <a:latin typeface="Calibri"/>
              <a:ea typeface="Calibri"/>
              <a:cs typeface="Calibri"/>
            </a:endParaRPr>
          </a:p>
        </p:txBody>
      </p:sp>
      <p:sp>
        <p:nvSpPr>
          <p:cNvPr id="3029" name="Text Box3029"/>
          <p:cNvSpPr txBox="1"/>
          <p:nvPr/>
        </p:nvSpPr>
        <p:spPr>
          <a:xfrm>
            <a:off x="1041502" y="3177667"/>
            <a:ext cx="4010482" cy="1325956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88"/>
              </a:lnSpc>
            </a:pPr>
            <a:r>
              <a:rPr lang="en-US" altLang="zh-CN" sz="1800" spc="-7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address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FR</a:t>
            </a:r>
            <a:r>
              <a:rPr lang="en-US" altLang="zh-CN" sz="1800" spc="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3,</a:t>
            </a:r>
            <a:r>
              <a:rPr lang="en-US" altLang="zh-CN" sz="1800" spc="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organizations</a:t>
            </a:r>
            <a:r>
              <a:rPr lang="en-US" altLang="zh-CN" sz="1800" spc="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should</a:t>
            </a:r>
            <a:r>
              <a:rPr lang="en-US" altLang="zh-CN" sz="1800" spc="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use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encryption,</a:t>
            </a:r>
            <a:r>
              <a:rPr lang="en-US" altLang="zh-CN" sz="1800" spc="2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secure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protocols,</a:t>
            </a:r>
            <a:r>
              <a:rPr lang="en-US" altLang="zh-CN" sz="1800" spc="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authentication</a:t>
            </a:r>
            <a:r>
              <a:rPr lang="en-US" altLang="zh-CN" sz="1800" spc="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safeguard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800" spc="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transit,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while</a:t>
            </a:r>
            <a:r>
              <a:rPr lang="en-US" altLang="zh-CN" sz="1800" spc="2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continuous</a:t>
            </a:r>
            <a:r>
              <a:rPr lang="en-US" altLang="zh-CN" sz="1800" spc="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network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monitoring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detects</a:t>
            </a:r>
            <a:r>
              <a:rPr lang="en-US" altLang="zh-CN" sz="1800" spc="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threats</a:t>
            </a:r>
            <a:r>
              <a:rPr lang="en-US" altLang="zh-CN" sz="18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upholds</a:t>
            </a:r>
            <a:r>
              <a:rPr lang="en-US" altLang="zh-CN" sz="1800" spc="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integrity.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Path3030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3031" name="Image30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3768" y="734568"/>
            <a:ext cx="60960" cy="4434840"/>
          </a:xfrm>
          <a:prstGeom prst="rect">
            <a:avLst/>
          </a:prstGeom>
          <a:noFill/>
        </p:spPr>
      </p:pic>
      <p:pic>
        <p:nvPicPr>
          <p:cNvPr id="3032" name="Image30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644" y="1220724"/>
            <a:ext cx="4428744" cy="4416552"/>
          </a:xfrm>
          <a:prstGeom prst="rect">
            <a:avLst/>
          </a:prstGeom>
          <a:noFill/>
        </p:spPr>
      </p:pic>
      <p:sp>
        <p:nvSpPr>
          <p:cNvPr id="3033" name="Text Box3033"/>
          <p:cNvSpPr txBox="1"/>
          <p:nvPr/>
        </p:nvSpPr>
        <p:spPr>
          <a:xfrm>
            <a:off x="6913753" y="2917063"/>
            <a:ext cx="4470611" cy="1051941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071"/>
              </a:lnSpc>
            </a:pP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Beyond</a:t>
            </a:r>
            <a:r>
              <a:rPr lang="en-US" altLang="zh-CN" sz="1800" spc="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securing</a:t>
            </a:r>
            <a:r>
              <a:rPr lang="en-US" altLang="zh-CN" sz="1800" spc="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at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rest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spc="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800" spc="1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transit,</a:t>
            </a:r>
            <a:r>
              <a:rPr lang="en-US" altLang="zh-CN" sz="1800" spc="-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it's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crucial</a:t>
            </a:r>
            <a:r>
              <a:rPr lang="en-US" altLang="zh-CN" sz="1800" spc="2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extend</a:t>
            </a:r>
            <a:r>
              <a:rPr lang="en-US" altLang="zh-CN" sz="1800" spc="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protection</a:t>
            </a:r>
            <a:r>
              <a:rPr lang="en-US" altLang="zh-CN" sz="1800" spc="3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assets</a:t>
            </a:r>
            <a:r>
              <a:rPr lang="en-US" altLang="zh-CN" sz="1800" spc="-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post-</a:t>
            </a:r>
            <a:r>
              <a:rPr lang="en-US" altLang="zh-CN" sz="1800" spc="40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removal</a:t>
            </a:r>
            <a:r>
              <a:rPr lang="en-US" altLang="zh-CN" sz="1800" spc="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prevent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leaks,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necessitating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robust</a:t>
            </a:r>
            <a:r>
              <a:rPr lang="en-US" altLang="zh-CN" sz="18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security</a:t>
            </a:r>
            <a:r>
              <a:rPr lang="en-US" altLang="zh-CN" sz="1800" spc="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measures</a:t>
            </a:r>
            <a:r>
              <a:rPr lang="en-US" altLang="zh-CN" sz="18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across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the</a:t>
            </a:r>
            <a:r>
              <a:rPr lang="en-US" altLang="zh-CN" sz="1800" spc="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1800" spc="1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800" spc="-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lifecycle.</a:t>
            </a:r>
            <a:endParaRPr lang="en-US" altLang="zh-CN" sz="1800">
              <a:latin typeface="Calibri"/>
              <a:ea typeface="Calibri"/>
              <a:cs typeface="Calibri"/>
            </a:endParaRPr>
          </a:p>
        </p:txBody>
      </p:sp>
      <p:sp>
        <p:nvSpPr>
          <p:cNvPr id="3034" name="Text Box3034"/>
          <p:cNvSpPr txBox="1"/>
          <p:nvPr/>
        </p:nvSpPr>
        <p:spPr>
          <a:xfrm>
            <a:off x="4617720" y="5849646"/>
            <a:ext cx="2368055" cy="4069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04"/>
              </a:lnSpc>
            </a:pPr>
            <a:r>
              <a:rPr lang="en-US" altLang="zh-CN" sz="3200" b="1" spc="-7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Data</a:t>
            </a:r>
            <a:r>
              <a:rPr lang="en-US" altLang="zh-CN" sz="3200" b="1" spc="-63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3200" b="1" spc="-9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Life</a:t>
            </a:r>
            <a:r>
              <a:rPr lang="en-US" altLang="zh-CN" sz="3200" b="1" spc="-63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3200" b="1" spc="6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Cycle</a:t>
            </a:r>
            <a:endParaRPr lang="en-US" altLang="zh-CN" sz="3200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5" name="Path3035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3036" name="Image30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4012692"/>
            <a:ext cx="11570208" cy="2124456"/>
          </a:xfrm>
          <a:prstGeom prst="rect">
            <a:avLst/>
          </a:prstGeom>
          <a:noFill/>
        </p:spPr>
      </p:pic>
      <p:pic>
        <p:nvPicPr>
          <p:cNvPr id="3037" name="Image30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429000"/>
          </a:xfrm>
          <a:prstGeom prst="rect">
            <a:avLst/>
          </a:prstGeom>
          <a:noFill/>
        </p:spPr>
      </p:pic>
      <p:sp>
        <p:nvSpPr>
          <p:cNvPr id="3038" name="Text Box3038"/>
          <p:cNvSpPr txBox="1"/>
          <p:nvPr/>
        </p:nvSpPr>
        <p:spPr>
          <a:xfrm>
            <a:off x="929640" y="762279"/>
            <a:ext cx="3066725" cy="559613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6"/>
              </a:lnSpc>
            </a:pPr>
            <a:r>
              <a:rPr lang="en-US" altLang="zh-CN" sz="4400" spc="-14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Cryptography</a:t>
            </a:r>
            <a:endParaRPr lang="en-US" altLang="zh-CN" sz="44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3039" name="Text Box3039"/>
          <p:cNvSpPr txBox="1"/>
          <p:nvPr/>
        </p:nvSpPr>
        <p:spPr>
          <a:xfrm>
            <a:off x="929640" y="1894967"/>
            <a:ext cx="10326890" cy="73921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910"/>
              </a:lnSpc>
            </a:pPr>
            <a:r>
              <a:rPr lang="en-US" altLang="zh-CN" sz="2800" spc="-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Cryptography</a:t>
            </a:r>
            <a:r>
              <a:rPr lang="en-US" altLang="zh-CN" sz="2800" spc="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secures</a:t>
            </a:r>
            <a:r>
              <a:rPr lang="en-US" altLang="zh-CN" sz="2800" spc="1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industrial</a:t>
            </a:r>
            <a:r>
              <a:rPr lang="en-US" altLang="zh-CN" sz="2800" spc="5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1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control</a:t>
            </a:r>
            <a:r>
              <a:rPr lang="en-US" altLang="zh-CN" sz="2800" spc="2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2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systems</a:t>
            </a:r>
            <a:r>
              <a:rPr lang="en-US" altLang="zh-CN" sz="2800" spc="2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with</a:t>
            </a:r>
            <a:r>
              <a:rPr lang="en-US" altLang="zh-CN" sz="2800" spc="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encryption,</a:t>
            </a:r>
            <a:r>
              <a:rPr lang="en-US" altLang="zh-CN" sz="2800" spc="3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digital</a:t>
            </a:r>
            <a:r>
              <a:rPr lang="en-US" altLang="zh-CN" sz="28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signatures,</a:t>
            </a:r>
            <a:r>
              <a:rPr lang="en-US" altLang="zh-CN" sz="2800" spc="1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800" spc="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hashing,</a:t>
            </a:r>
            <a:r>
              <a:rPr lang="en-US" altLang="zh-CN" sz="2800" spc="2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protecting</a:t>
            </a:r>
            <a:r>
              <a:rPr lang="en-US" altLang="zh-CN" sz="2800" spc="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1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data</a:t>
            </a:r>
            <a:r>
              <a:rPr lang="en-US" altLang="zh-CN" sz="2800" spc="1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confidentiality</a:t>
            </a:r>
            <a:r>
              <a:rPr lang="en-US" altLang="zh-CN" sz="2800" spc="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8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800" spc="-2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integrity.</a:t>
            </a:r>
            <a:endParaRPr lang="en-US" altLang="zh-CN" sz="28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0" name="Image30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12192000" cy="6842252"/>
          </a:xfrm>
          <a:prstGeom prst="rect">
            <a:avLst/>
          </a:prstGeom>
          <a:noFill/>
        </p:spPr>
      </p:pic>
      <p:pic>
        <p:nvPicPr>
          <p:cNvPr id="3041" name="Image30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690116"/>
          </a:xfrm>
          <a:prstGeom prst="rect">
            <a:avLst/>
          </a:prstGeom>
          <a:noFill/>
        </p:spPr>
      </p:pic>
      <p:sp>
        <p:nvSpPr>
          <p:cNvPr id="3042" name="Text Box3042"/>
          <p:cNvSpPr txBox="1"/>
          <p:nvPr/>
        </p:nvSpPr>
        <p:spPr>
          <a:xfrm>
            <a:off x="630022" y="519075"/>
            <a:ext cx="2461223" cy="55961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6"/>
              </a:lnSpc>
            </a:pPr>
            <a:r>
              <a:rPr lang="en-US" altLang="zh-CN" sz="4400" spc="2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Encryption</a:t>
            </a:r>
            <a:endParaRPr lang="en-US" altLang="zh-CN" sz="4400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3" name="Path3043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3044" name="Image30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690116"/>
          </a:xfrm>
          <a:prstGeom prst="rect">
            <a:avLst/>
          </a:prstGeom>
          <a:noFill/>
        </p:spPr>
      </p:pic>
      <p:pic>
        <p:nvPicPr>
          <p:cNvPr id="3045" name="Image30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0512" y="4154424"/>
            <a:ext cx="8567928" cy="2703576"/>
          </a:xfrm>
          <a:prstGeom prst="rect">
            <a:avLst/>
          </a:prstGeom>
          <a:noFill/>
        </p:spPr>
      </p:pic>
      <p:sp>
        <p:nvSpPr>
          <p:cNvPr id="3046" name="Text Box3046"/>
          <p:cNvSpPr txBox="1"/>
          <p:nvPr/>
        </p:nvSpPr>
        <p:spPr>
          <a:xfrm>
            <a:off x="630022" y="519075"/>
            <a:ext cx="2461223" cy="55961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6"/>
              </a:lnSpc>
            </a:pPr>
            <a:r>
              <a:rPr lang="en-US" altLang="zh-CN" sz="4400" spc="2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Encryption</a:t>
            </a:r>
            <a:endParaRPr lang="en-US" altLang="zh-CN" sz="44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3047" name="Text Box3047"/>
          <p:cNvSpPr txBox="1"/>
          <p:nvPr/>
        </p:nvSpPr>
        <p:spPr>
          <a:xfrm>
            <a:off x="1519174" y="2494788"/>
            <a:ext cx="9165640" cy="10363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720"/>
              </a:lnSpc>
            </a:pPr>
            <a:r>
              <a:rPr lang="en-US" altLang="zh-CN" sz="2400" spc="-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Symmetric</a:t>
            </a:r>
            <a:r>
              <a:rPr lang="en-US" altLang="zh-CN" sz="2400" spc="-4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encryption</a:t>
            </a:r>
            <a:r>
              <a:rPr lang="en-US" altLang="zh-CN" sz="2400" spc="-1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uses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single</a:t>
            </a:r>
            <a:r>
              <a:rPr lang="en-US" altLang="zh-CN" sz="2400" spc="-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secret</a:t>
            </a:r>
            <a:r>
              <a:rPr lang="en-US" altLang="zh-CN" sz="2400" spc="-2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key</a:t>
            </a:r>
            <a:r>
              <a:rPr lang="en-US" altLang="zh-CN" sz="2400" spc="-1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2400" spc="-1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both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encrypt</a:t>
            </a:r>
            <a:r>
              <a:rPr lang="en-US" altLang="zh-CN" sz="2400" spc="-3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400" spc="54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decrypt</a:t>
            </a:r>
            <a:r>
              <a:rPr lang="en-US" altLang="zh-CN" sz="2400" spc="-2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data,</a:t>
            </a:r>
            <a:r>
              <a:rPr lang="en-US" altLang="zh-CN" sz="2400" spc="-13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ensuring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its</a:t>
            </a:r>
            <a:r>
              <a:rPr lang="en-US" altLang="zh-CN" sz="2400" spc="-1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confidentiality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integrity</a:t>
            </a:r>
            <a:r>
              <a:rPr lang="en-US" altLang="zh-CN" sz="2400" spc="-1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during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transmission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storage.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8" name="Path3048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3049" name="Image30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690116"/>
          </a:xfrm>
          <a:prstGeom prst="rect">
            <a:avLst/>
          </a:prstGeom>
          <a:noFill/>
        </p:spPr>
      </p:pic>
      <p:pic>
        <p:nvPicPr>
          <p:cNvPr id="3050" name="Image30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560" y="4044696"/>
            <a:ext cx="8567928" cy="2577085"/>
          </a:xfrm>
          <a:prstGeom prst="rect">
            <a:avLst/>
          </a:prstGeom>
          <a:noFill/>
        </p:spPr>
      </p:pic>
      <p:sp>
        <p:nvSpPr>
          <p:cNvPr id="3051" name="Text Box3051"/>
          <p:cNvSpPr txBox="1"/>
          <p:nvPr/>
        </p:nvSpPr>
        <p:spPr>
          <a:xfrm>
            <a:off x="630022" y="519075"/>
            <a:ext cx="2461223" cy="55961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4406"/>
              </a:lnSpc>
            </a:pPr>
            <a:r>
              <a:rPr lang="en-US" altLang="zh-CN" sz="4400" spc="2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Encryption</a:t>
            </a:r>
            <a:endParaRPr lang="en-US" altLang="zh-CN" sz="44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3052" name="Text Box3052"/>
          <p:cNvSpPr txBox="1"/>
          <p:nvPr/>
        </p:nvSpPr>
        <p:spPr>
          <a:xfrm>
            <a:off x="1519174" y="2494788"/>
            <a:ext cx="9096760" cy="10363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just" rtl="0">
              <a:lnSpc>
                <a:spcPts val="2720"/>
              </a:lnSpc>
            </a:pPr>
            <a:r>
              <a:rPr lang="en-US" altLang="zh-CN" sz="24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Asymmetric</a:t>
            </a:r>
            <a:r>
              <a:rPr lang="en-US" altLang="zh-CN" sz="2400" spc="-3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encryption</a:t>
            </a:r>
            <a:r>
              <a:rPr lang="en-US" altLang="zh-CN" sz="2400" spc="-18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involves</a:t>
            </a:r>
            <a:r>
              <a:rPr lang="en-US" altLang="zh-CN" sz="2400" spc="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pair</a:t>
            </a:r>
            <a:r>
              <a:rPr lang="en-US" altLang="zh-CN" sz="24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of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9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keys:</a:t>
            </a:r>
            <a:r>
              <a:rPr lang="en-US" altLang="zh-CN" sz="2400" spc="-3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public</a:t>
            </a:r>
            <a:r>
              <a:rPr lang="en-US" altLang="zh-CN" sz="24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2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key</a:t>
            </a:r>
            <a:r>
              <a:rPr lang="en-US" altLang="zh-CN" sz="2400" spc="-1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encryption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private</a:t>
            </a:r>
            <a:r>
              <a:rPr lang="en-US" altLang="zh-CN" sz="24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2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key</a:t>
            </a:r>
            <a:r>
              <a:rPr lang="en-US" altLang="zh-CN" sz="2400" spc="-1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16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decryption,</a:t>
            </a:r>
            <a:r>
              <a:rPr lang="en-US" altLang="zh-CN" sz="2400" spc="-1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enhancing</a:t>
            </a:r>
            <a:r>
              <a:rPr lang="en-US" altLang="zh-CN" sz="2400" spc="-7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security</a:t>
            </a:r>
            <a:r>
              <a:rPr lang="en-US" altLang="zh-CN" sz="2400" spc="-11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enabling</a:t>
            </a:r>
            <a:r>
              <a:rPr lang="en-US" altLang="zh-CN" sz="2400" spc="-12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secure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communication</a:t>
            </a:r>
            <a:r>
              <a:rPr lang="en-US" altLang="zh-CN" sz="2400" spc="-25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2400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2400" spc="-4" dirty="0">
                <a:solidFill>
                  <a:srgbClr val="374151"/>
                </a:solidFill>
                <a:latin typeface="Calibri"/>
                <a:ea typeface="Calibri"/>
                <a:cs typeface="Calibri"/>
              </a:rPr>
              <a:t>authentication.</a:t>
            </a:r>
            <a:endParaRPr lang="en-US" altLang="zh-CN" sz="2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364</Words>
  <Application>Microsoft Office PowerPoint</Application>
  <PresentationFormat>Widescreen</PresentationFormat>
  <Paragraphs>117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ws</dc:creator>
  <cp:lastModifiedBy>Alireza Nk</cp:lastModifiedBy>
  <cp:revision>15</cp:revision>
  <dcterms:created xsi:type="dcterms:W3CDTF">2017-10-23T09:06:44Z</dcterms:created>
  <dcterms:modified xsi:type="dcterms:W3CDTF">2026-02-12T10:11:32Z</dcterms:modified>
</cp:coreProperties>
</file>