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5562" autoAdjust="0"/>
  </p:normalViewPr>
  <p:slideViewPr>
    <p:cSldViewPr>
      <p:cViewPr varScale="1">
        <p:scale>
          <a:sx n="58" d="100"/>
          <a:sy n="58" d="100"/>
        </p:scale>
        <p:origin x="1353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46BB7-6221-49A0-8758-243802FB6351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9B81F-A88B-4742-A0C7-F125CD2EB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04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53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80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65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27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96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5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55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1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99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68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9B81F-A88B-4742-A0C7-F125CD2EB0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3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Path255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554" name="Image25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grpSp>
        <p:nvGrpSpPr>
          <p:cNvPr id="2555" name="Group2555"/>
          <p:cNvGrpSpPr/>
          <p:nvPr/>
        </p:nvGrpSpPr>
        <p:grpSpPr>
          <a:xfrm>
            <a:off x="4060952" y="2305304"/>
            <a:ext cx="7849616" cy="705104"/>
            <a:chOff x="4060952" y="2305304"/>
            <a:chExt cx="7849616" cy="705104"/>
          </a:xfrm>
        </p:grpSpPr>
        <p:sp>
          <p:nvSpPr>
            <p:cNvPr id="2556" name="Path2556"/>
            <p:cNvSpPr/>
            <p:nvPr/>
          </p:nvSpPr>
          <p:spPr>
            <a:xfrm>
              <a:off x="4073652" y="2569464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57" name="Path2557"/>
            <p:cNvSpPr/>
            <p:nvPr/>
          </p:nvSpPr>
          <p:spPr>
            <a:xfrm>
              <a:off x="4060952" y="2556764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58" name="Path2558"/>
            <p:cNvSpPr/>
            <p:nvPr/>
          </p:nvSpPr>
          <p:spPr>
            <a:xfrm>
              <a:off x="4465320" y="2318004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203864">
                <a:alpha val="100000"/>
              </a:srgbClr>
            </a:solidFill>
            <a:ln w="0" cap="sq">
              <a:solidFill>
                <a:srgbClr val="20386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59" name="Path2559"/>
            <p:cNvSpPr/>
            <p:nvPr/>
          </p:nvSpPr>
          <p:spPr>
            <a:xfrm>
              <a:off x="4452620" y="2305304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20386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0" name="Text Box2560"/>
            <p:cNvSpPr txBox="1"/>
            <p:nvPr/>
          </p:nvSpPr>
          <p:spPr>
            <a:xfrm>
              <a:off x="4697603" y="2468753"/>
              <a:ext cx="201197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FR3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Integrity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561" name="Group2561"/>
          <p:cNvGrpSpPr/>
          <p:nvPr/>
        </p:nvGrpSpPr>
        <p:grpSpPr>
          <a:xfrm>
            <a:off x="4060952" y="3076448"/>
            <a:ext cx="7849616" cy="705104"/>
            <a:chOff x="4060952" y="3076448"/>
            <a:chExt cx="7849616" cy="705104"/>
          </a:xfrm>
        </p:grpSpPr>
        <p:sp>
          <p:nvSpPr>
            <p:cNvPr id="2562" name="Path2562"/>
            <p:cNvSpPr/>
            <p:nvPr/>
          </p:nvSpPr>
          <p:spPr>
            <a:xfrm>
              <a:off x="4073652" y="3340608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3" name="Path2563"/>
            <p:cNvSpPr/>
            <p:nvPr/>
          </p:nvSpPr>
          <p:spPr>
            <a:xfrm>
              <a:off x="4060952" y="3327908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4" name="Path2564"/>
            <p:cNvSpPr/>
            <p:nvPr/>
          </p:nvSpPr>
          <p:spPr>
            <a:xfrm>
              <a:off x="4465320" y="3089148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0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5" name="Path2565"/>
            <p:cNvSpPr/>
            <p:nvPr/>
          </p:nvSpPr>
          <p:spPr>
            <a:xfrm>
              <a:off x="4452620" y="3076448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F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6" name="Text Box2566"/>
            <p:cNvSpPr txBox="1"/>
            <p:nvPr/>
          </p:nvSpPr>
          <p:spPr>
            <a:xfrm>
              <a:off x="4697603" y="3239897"/>
              <a:ext cx="2338966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FR4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Data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567" name="Group2567"/>
          <p:cNvGrpSpPr/>
          <p:nvPr/>
        </p:nvGrpSpPr>
        <p:grpSpPr>
          <a:xfrm>
            <a:off x="4060952" y="3847592"/>
            <a:ext cx="7849616" cy="705104"/>
            <a:chOff x="4060952" y="3847592"/>
            <a:chExt cx="7849616" cy="705104"/>
          </a:xfrm>
        </p:grpSpPr>
        <p:sp>
          <p:nvSpPr>
            <p:cNvPr id="2568" name="Path2568"/>
            <p:cNvSpPr/>
            <p:nvPr/>
          </p:nvSpPr>
          <p:spPr>
            <a:xfrm>
              <a:off x="4073652" y="4111752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69" name="Path2569"/>
            <p:cNvSpPr/>
            <p:nvPr/>
          </p:nvSpPr>
          <p:spPr>
            <a:xfrm>
              <a:off x="4060952" y="4099052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0" name="Path2570"/>
            <p:cNvSpPr/>
            <p:nvPr/>
          </p:nvSpPr>
          <p:spPr>
            <a:xfrm>
              <a:off x="4465320" y="3860292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8FAADC">
                <a:alpha val="100000"/>
              </a:srgbClr>
            </a:solidFill>
            <a:ln w="0" cap="sq">
              <a:solidFill>
                <a:srgbClr val="8FAAD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1" name="Path2571"/>
            <p:cNvSpPr/>
            <p:nvPr/>
          </p:nvSpPr>
          <p:spPr>
            <a:xfrm>
              <a:off x="4452620" y="3847592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8FAADC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2" name="Text Box2572"/>
            <p:cNvSpPr txBox="1"/>
            <p:nvPr/>
          </p:nvSpPr>
          <p:spPr>
            <a:xfrm>
              <a:off x="4697603" y="4011295"/>
              <a:ext cx="217882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FR5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700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Flow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573" name="Group2573"/>
          <p:cNvGrpSpPr/>
          <p:nvPr/>
        </p:nvGrpSpPr>
        <p:grpSpPr>
          <a:xfrm>
            <a:off x="4060952" y="4618736"/>
            <a:ext cx="7849616" cy="705104"/>
            <a:chOff x="4060952" y="4618736"/>
            <a:chExt cx="7849616" cy="705104"/>
          </a:xfrm>
        </p:grpSpPr>
        <p:sp>
          <p:nvSpPr>
            <p:cNvPr id="2574" name="Path2574"/>
            <p:cNvSpPr/>
            <p:nvPr/>
          </p:nvSpPr>
          <p:spPr>
            <a:xfrm>
              <a:off x="4073652" y="488289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5" name="Path2575"/>
            <p:cNvSpPr/>
            <p:nvPr/>
          </p:nvSpPr>
          <p:spPr>
            <a:xfrm>
              <a:off x="4060952" y="487019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6" name="Path2576"/>
            <p:cNvSpPr/>
            <p:nvPr/>
          </p:nvSpPr>
          <p:spPr>
            <a:xfrm>
              <a:off x="4465320" y="463143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92D050">
                <a:alpha val="100000"/>
              </a:srgbClr>
            </a:solidFill>
            <a:ln w="0" cap="sq">
              <a:solidFill>
                <a:srgbClr val="92D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7" name="Path2577"/>
            <p:cNvSpPr/>
            <p:nvPr/>
          </p:nvSpPr>
          <p:spPr>
            <a:xfrm>
              <a:off x="4452620" y="461873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92D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78" name="Text Box2578"/>
            <p:cNvSpPr txBox="1"/>
            <p:nvPr/>
          </p:nvSpPr>
          <p:spPr>
            <a:xfrm>
              <a:off x="4697603" y="4782439"/>
              <a:ext cx="2799050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FR6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Timely</a:t>
              </a:r>
              <a:r>
                <a:rPr lang="en-US" altLang="zh-CN" sz="1700" spc="-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response</a:t>
              </a:r>
              <a:r>
                <a:rPr lang="en-US" altLang="zh-CN" sz="1700" spc="-4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7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579" name="Group2579"/>
          <p:cNvGrpSpPr/>
          <p:nvPr/>
        </p:nvGrpSpPr>
        <p:grpSpPr>
          <a:xfrm>
            <a:off x="4060952" y="5389880"/>
            <a:ext cx="7849616" cy="705104"/>
            <a:chOff x="4060952" y="5389880"/>
            <a:chExt cx="7849616" cy="705104"/>
          </a:xfrm>
        </p:grpSpPr>
        <p:sp>
          <p:nvSpPr>
            <p:cNvPr id="2580" name="Path2580"/>
            <p:cNvSpPr/>
            <p:nvPr/>
          </p:nvSpPr>
          <p:spPr>
            <a:xfrm>
              <a:off x="4073652" y="565404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1" name="Path2581"/>
            <p:cNvSpPr/>
            <p:nvPr/>
          </p:nvSpPr>
          <p:spPr>
            <a:xfrm>
              <a:off x="4060952" y="564134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2" name="Path2582"/>
            <p:cNvSpPr/>
            <p:nvPr/>
          </p:nvSpPr>
          <p:spPr>
            <a:xfrm>
              <a:off x="4465320" y="540258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82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82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0" cap="sq">
              <a:solidFill>
                <a:srgbClr val="00B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3" name="Path2583"/>
            <p:cNvSpPr/>
            <p:nvPr/>
          </p:nvSpPr>
          <p:spPr>
            <a:xfrm>
              <a:off x="4452620" y="538988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82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82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4" name="Text Box2584"/>
            <p:cNvSpPr txBox="1"/>
            <p:nvPr/>
          </p:nvSpPr>
          <p:spPr>
            <a:xfrm>
              <a:off x="4697603" y="5553914"/>
              <a:ext cx="240410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FR7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Resource</a:t>
              </a:r>
              <a:r>
                <a:rPr lang="en-US" altLang="zh-CN" sz="1700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Availability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585" name="Group2585"/>
          <p:cNvGrpSpPr/>
          <p:nvPr/>
        </p:nvGrpSpPr>
        <p:grpSpPr>
          <a:xfrm>
            <a:off x="4060952" y="763016"/>
            <a:ext cx="7849616" cy="1476248"/>
            <a:chOff x="4060952" y="763016"/>
            <a:chExt cx="7849616" cy="1476248"/>
          </a:xfrm>
        </p:grpSpPr>
        <p:sp>
          <p:nvSpPr>
            <p:cNvPr id="2586" name="Path2586"/>
            <p:cNvSpPr/>
            <p:nvPr/>
          </p:nvSpPr>
          <p:spPr>
            <a:xfrm>
              <a:off x="4073652" y="102717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7" name="Path2587"/>
            <p:cNvSpPr/>
            <p:nvPr/>
          </p:nvSpPr>
          <p:spPr>
            <a:xfrm>
              <a:off x="4060952" y="101447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8" name="Path2588"/>
            <p:cNvSpPr/>
            <p:nvPr/>
          </p:nvSpPr>
          <p:spPr>
            <a:xfrm>
              <a:off x="4465320" y="77571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89" name="Path2589"/>
            <p:cNvSpPr/>
            <p:nvPr/>
          </p:nvSpPr>
          <p:spPr>
            <a:xfrm>
              <a:off x="4452620" y="76301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90" name="Text Box2590"/>
            <p:cNvSpPr txBox="1"/>
            <p:nvPr/>
          </p:nvSpPr>
          <p:spPr>
            <a:xfrm>
              <a:off x="4697603" y="926084"/>
              <a:ext cx="480688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1700" spc="-4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17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700" spc="-2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700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591" name="Path2591"/>
            <p:cNvSpPr/>
            <p:nvPr/>
          </p:nvSpPr>
          <p:spPr>
            <a:xfrm>
              <a:off x="4073652" y="179832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92" name="Path2592"/>
            <p:cNvSpPr/>
            <p:nvPr/>
          </p:nvSpPr>
          <p:spPr>
            <a:xfrm>
              <a:off x="4060952" y="178562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93" name="Path2593"/>
            <p:cNvSpPr/>
            <p:nvPr/>
          </p:nvSpPr>
          <p:spPr>
            <a:xfrm>
              <a:off x="4465320" y="154686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94" name="Path2594"/>
            <p:cNvSpPr/>
            <p:nvPr/>
          </p:nvSpPr>
          <p:spPr>
            <a:xfrm>
              <a:off x="4452620" y="153416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FF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595" name="Text Box2595"/>
            <p:cNvSpPr txBox="1"/>
            <p:nvPr/>
          </p:nvSpPr>
          <p:spPr>
            <a:xfrm>
              <a:off x="4697603" y="1697228"/>
              <a:ext cx="162525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FR2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Use</a:t>
              </a:r>
              <a:r>
                <a:rPr lang="en-US" altLang="zh-CN" sz="17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596" name="Path2596"/>
            <p:cNvSpPr/>
            <p:nvPr/>
          </p:nvSpPr>
          <p:spPr>
            <a:xfrm>
              <a:off x="4440047" y="1504823"/>
              <a:ext cx="5556759" cy="608330"/>
            </a:xfrm>
            <a:custGeom>
              <a:avLst/>
              <a:gdLst/>
              <a:ahLst/>
              <a:cxnLst/>
              <a:rect l="l" t="t" r="r" b="b"/>
              <a:pathLst>
                <a:path w="5556759" h="608330">
                  <a:moveTo>
                    <a:pt x="60325" y="141605"/>
                  </a:moveTo>
                  <a:cubicBezTo>
                    <a:pt x="60325" y="96774"/>
                    <a:pt x="96774" y="60325"/>
                    <a:pt x="141605" y="60325"/>
                  </a:cubicBezTo>
                  <a:lnTo>
                    <a:pt x="5415153" y="60325"/>
                  </a:lnTo>
                  <a:cubicBezTo>
                    <a:pt x="5459985" y="60325"/>
                    <a:pt x="5496434" y="96774"/>
                    <a:pt x="5496434" y="141605"/>
                  </a:cubicBezTo>
                  <a:lnTo>
                    <a:pt x="5496434" y="466725"/>
                  </a:lnTo>
                  <a:cubicBezTo>
                    <a:pt x="5496434" y="511556"/>
                    <a:pt x="5459985" y="548005"/>
                    <a:pt x="5415153" y="548005"/>
                  </a:cubicBezTo>
                  <a:lnTo>
                    <a:pt x="141605" y="548005"/>
                  </a:lnTo>
                  <a:cubicBezTo>
                    <a:pt x="96774" y="548005"/>
                    <a:pt x="60325" y="511556"/>
                    <a:pt x="60325" y="466725"/>
                  </a:cubicBezTo>
                  <a:lnTo>
                    <a:pt x="60325" y="141605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30480" cap="sq">
              <a:solidFill>
                <a:srgbClr val="C0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2597" name="Text Box2597"/>
          <p:cNvSpPr txBox="1"/>
          <p:nvPr/>
        </p:nvSpPr>
        <p:spPr>
          <a:xfrm>
            <a:off x="396240" y="2810662"/>
            <a:ext cx="2555241" cy="6099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2"/>
              </a:lnSpc>
            </a:pPr>
            <a:r>
              <a:rPr lang="en-US" altLang="zh-CN" sz="4800" b="1" spc="3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FR</a:t>
            </a:r>
            <a:r>
              <a:rPr lang="en-US" altLang="zh-CN" sz="4800" b="1" spc="-102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2</a:t>
            </a:r>
            <a:r>
              <a:rPr lang="en-US" altLang="zh-CN" sz="4800" b="1" spc="-9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–</a:t>
            </a:r>
            <a:r>
              <a:rPr lang="en-US" altLang="zh-CN" sz="4800" b="1" spc="-9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2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Use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598" name="Text Box2598"/>
          <p:cNvSpPr txBox="1"/>
          <p:nvPr/>
        </p:nvSpPr>
        <p:spPr>
          <a:xfrm>
            <a:off x="396240" y="3469513"/>
            <a:ext cx="1819961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b="1" spc="-1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Control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3" name="Path284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844" name="Image28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845" name="Group2845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846" name="Path2846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47" name="Path2847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48" name="Text Box2848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49" name="Path2849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0" name="Path2850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1" name="Text Box2851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52" name="Path2852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3" name="Path2853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4" name="Text Box2854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55" name="Path2855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6" name="Path2856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7" name="Text Box2857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58" name="Path2858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59" name="Path2859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0" name="Text Box2860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61" name="Path2861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2" name="Path2862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3" name="Text Box2863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64" name="Path2864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5" name="Path2865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6" name="Text Box2866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67" name="Path2867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8" name="Path2868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69" name="Text Box2869"/>
            <p:cNvSpPr txBox="1"/>
            <p:nvPr/>
          </p:nvSpPr>
          <p:spPr>
            <a:xfrm>
              <a:off x="6993890" y="5367782"/>
              <a:ext cx="12713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b="1" spc="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870" name="Image28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796" y="1868424"/>
            <a:ext cx="1723644" cy="2039112"/>
          </a:xfrm>
          <a:prstGeom prst="rect">
            <a:avLst/>
          </a:prstGeom>
          <a:noFill/>
        </p:spPr>
      </p:pic>
      <p:sp>
        <p:nvSpPr>
          <p:cNvPr id="2871" name="Text Box2871"/>
          <p:cNvSpPr txBox="1"/>
          <p:nvPr/>
        </p:nvSpPr>
        <p:spPr>
          <a:xfrm>
            <a:off x="1005840" y="1193985"/>
            <a:ext cx="2006160" cy="4796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7"/>
              </a:lnSpc>
            </a:pPr>
            <a:r>
              <a:rPr lang="en-US" altLang="zh-CN" sz="3200" b="1" spc="6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Audit</a:t>
            </a:r>
            <a:r>
              <a:rPr lang="en-US" altLang="zh-CN" sz="3200" b="1" spc="-6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3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Logs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872" name="Text Box2872"/>
          <p:cNvSpPr txBox="1"/>
          <p:nvPr/>
        </p:nvSpPr>
        <p:spPr>
          <a:xfrm>
            <a:off x="1005840" y="4115080"/>
            <a:ext cx="4471569" cy="132636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9"/>
              </a:lnSpc>
            </a:pP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essence,</a:t>
            </a: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pertains</a:t>
            </a:r>
            <a:r>
              <a:rPr lang="en-US" altLang="zh-CN" sz="1800" spc="1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system's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ability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generate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security-related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spc="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spc="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all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categories</a:t>
            </a:r>
            <a:r>
              <a:rPr lang="en-US" altLang="zh-CN" sz="1800" spc="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shown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screen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order</a:t>
            </a:r>
            <a:r>
              <a:rPr lang="en-US" altLang="zh-CN" sz="1800" spc="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comprehensive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accountability.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" name="Path287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874" name="Image28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875" name="Group2875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876" name="Path2876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77" name="Path2877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78" name="Text Box2878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79" name="Path2879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0" name="Path2880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1" name="Text Box2881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82" name="Path2882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3" name="Path2883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4" name="Text Box2884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85" name="Path2885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6" name="Path2886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7" name="Text Box2887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88" name="Path2888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89" name="Path2889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0" name="Text Box2890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91" name="Path2891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2" name="Path2892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3" name="Text Box2893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94" name="Path2894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5" name="Path2895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6" name="Text Box2896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97" name="Path2897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8" name="Path2898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99" name="Text Box2899"/>
            <p:cNvSpPr txBox="1"/>
            <p:nvPr/>
          </p:nvSpPr>
          <p:spPr>
            <a:xfrm>
              <a:off x="6993890" y="5367782"/>
              <a:ext cx="12713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b="1" spc="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900" name="Image29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796" y="1868424"/>
            <a:ext cx="1723644" cy="2039112"/>
          </a:xfrm>
          <a:prstGeom prst="rect">
            <a:avLst/>
          </a:prstGeom>
          <a:noFill/>
        </p:spPr>
      </p:pic>
      <p:sp>
        <p:nvSpPr>
          <p:cNvPr id="2901" name="Text Box2901"/>
          <p:cNvSpPr txBox="1"/>
          <p:nvPr/>
        </p:nvSpPr>
        <p:spPr>
          <a:xfrm>
            <a:off x="1005840" y="1193985"/>
            <a:ext cx="2006160" cy="4796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7"/>
              </a:lnSpc>
            </a:pPr>
            <a:r>
              <a:rPr lang="en-US" altLang="zh-CN" sz="3200" b="1" spc="6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Audit</a:t>
            </a:r>
            <a:r>
              <a:rPr lang="en-US" altLang="zh-CN" sz="3200" b="1" spc="-6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3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Logs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902" name="Text Box2902"/>
          <p:cNvSpPr txBox="1"/>
          <p:nvPr/>
        </p:nvSpPr>
        <p:spPr>
          <a:xfrm>
            <a:off x="1005840" y="4115080"/>
            <a:ext cx="4471569" cy="132636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9"/>
              </a:lnSpc>
            </a:pP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essence,</a:t>
            </a: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pertains</a:t>
            </a:r>
            <a:r>
              <a:rPr lang="en-US" altLang="zh-CN" sz="1800" spc="1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system's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ability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generate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security-related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spc="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spc="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all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categories</a:t>
            </a:r>
            <a:r>
              <a:rPr lang="en-US" altLang="zh-CN" sz="1800" spc="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shown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screen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order</a:t>
            </a:r>
            <a:r>
              <a:rPr lang="en-US" altLang="zh-CN" sz="1800" spc="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comprehensive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accountability.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Path290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904" name="Group2904"/>
          <p:cNvGrpSpPr/>
          <p:nvPr/>
        </p:nvGrpSpPr>
        <p:grpSpPr>
          <a:xfrm>
            <a:off x="2097479" y="832305"/>
            <a:ext cx="1556057" cy="5193440"/>
            <a:chOff x="2097479" y="832305"/>
            <a:chExt cx="1556057" cy="5193440"/>
          </a:xfrm>
        </p:grpSpPr>
        <p:sp>
          <p:nvSpPr>
            <p:cNvPr id="2905" name="Path2905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06" name="Path2906"/>
            <p:cNvSpPr/>
            <p:nvPr/>
          </p:nvSpPr>
          <p:spPr>
            <a:xfrm>
              <a:off x="2121408" y="1031748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117"/>
                    <a:pt x="809117" y="1042416"/>
                    <a:pt x="521208" y="1042416"/>
                  </a:cubicBezTo>
                  <a:cubicBezTo>
                    <a:pt x="233299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07" name="Path2907"/>
            <p:cNvSpPr/>
            <p:nvPr/>
          </p:nvSpPr>
          <p:spPr>
            <a:xfrm>
              <a:off x="2108708" y="1019048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817"/>
                    <a:pt x="821817" y="1055116"/>
                    <a:pt x="533908" y="1055116"/>
                  </a:cubicBezTo>
                  <a:cubicBezTo>
                    <a:pt x="245999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08" name="Path2908"/>
            <p:cNvSpPr/>
            <p:nvPr/>
          </p:nvSpPr>
          <p:spPr>
            <a:xfrm>
              <a:off x="2599944" y="228295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09" name="Path2909"/>
            <p:cNvSpPr/>
            <p:nvPr/>
          </p:nvSpPr>
          <p:spPr>
            <a:xfrm>
              <a:off x="2587244" y="227025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10" name="Path2910"/>
            <p:cNvSpPr/>
            <p:nvPr/>
          </p:nvSpPr>
          <p:spPr>
            <a:xfrm>
              <a:off x="2599944" y="353263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11" name="Path2911"/>
            <p:cNvSpPr/>
            <p:nvPr/>
          </p:nvSpPr>
          <p:spPr>
            <a:xfrm>
              <a:off x="2587244" y="351993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12" name="Path2912"/>
            <p:cNvSpPr/>
            <p:nvPr/>
          </p:nvSpPr>
          <p:spPr>
            <a:xfrm>
              <a:off x="2121408" y="4783836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066"/>
                    <a:pt x="809117" y="1042416"/>
                    <a:pt x="521208" y="1042416"/>
                  </a:cubicBezTo>
                  <a:cubicBezTo>
                    <a:pt x="233299" y="1042416"/>
                    <a:pt x="0" y="809066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13" name="Path2913"/>
            <p:cNvSpPr/>
            <p:nvPr/>
          </p:nvSpPr>
          <p:spPr>
            <a:xfrm>
              <a:off x="2108708" y="4771136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766"/>
                    <a:pt x="821817" y="1055116"/>
                    <a:pt x="533908" y="1055116"/>
                  </a:cubicBezTo>
                  <a:cubicBezTo>
                    <a:pt x="245999" y="1055116"/>
                    <a:pt x="12700" y="821766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2914" name="Text Box2914"/>
          <p:cNvSpPr txBox="1"/>
          <p:nvPr/>
        </p:nvSpPr>
        <p:spPr>
          <a:xfrm>
            <a:off x="2629916" y="1124204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2581"/>
              </a:lnSpc>
            </a:pPr>
            <a:endParaRPr/>
          </a:p>
          <a:p>
            <a:pPr marL="674751" algn="l" rtl="0">
              <a:lnSpc>
                <a:spcPts val="1706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700" spc="-4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1700" spc="-4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</a:t>
            </a:r>
            <a:r>
              <a:rPr lang="en-US" altLang="zh-CN" sz="17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ensures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security,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accountability,</a:t>
            </a:r>
            <a:r>
              <a:rPr lang="en-US" altLang="zh-CN" sz="1700" spc="-4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915" name="Text Box2915"/>
          <p:cNvSpPr txBox="1"/>
          <p:nvPr/>
        </p:nvSpPr>
        <p:spPr>
          <a:xfrm>
            <a:off x="3108452" y="2373884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9"/>
              </a:lnSpc>
            </a:pPr>
            <a:endParaRPr/>
          </a:p>
          <a:p>
            <a:pPr marL="674116" marR="1030012" algn="l" rtl="0">
              <a:lnSpc>
                <a:spcPts val="1782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includes</a:t>
            </a:r>
            <a:r>
              <a:rPr lang="en-US" altLang="zh-CN" sz="1700" spc="-4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generating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retaining</a:t>
            </a:r>
            <a:r>
              <a:rPr lang="en-US" altLang="zh-CN" sz="1700" spc="-4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7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multiple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categories.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916" name="Text Box2916"/>
          <p:cNvSpPr txBox="1"/>
          <p:nvPr/>
        </p:nvSpPr>
        <p:spPr>
          <a:xfrm>
            <a:off x="3108452" y="3625088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3"/>
              </a:lnSpc>
            </a:pPr>
            <a:endParaRPr/>
          </a:p>
          <a:p>
            <a:pPr marL="674116" marR="83442" algn="l" rtl="0">
              <a:lnSpc>
                <a:spcPts val="1812"/>
              </a:lnSpc>
            </a:pP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Categories:</a:t>
            </a:r>
            <a:r>
              <a:rPr lang="en-US" altLang="zh-CN" sz="1700" spc="-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control,</a:t>
            </a:r>
            <a:r>
              <a:rPr lang="en-US" altLang="zh-CN" sz="1700" spc="-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requester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events,</a:t>
            </a:r>
            <a:r>
              <a:rPr lang="en-US" altLang="zh-CN" sz="17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OS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events,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events,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backup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2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restore,</a:t>
            </a:r>
            <a:r>
              <a:rPr lang="en-US" altLang="zh-CN" sz="1700" spc="-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config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changes,</a:t>
            </a:r>
            <a:r>
              <a:rPr lang="en-US" altLang="zh-CN" sz="1700" spc="-4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reconnaissance</a:t>
            </a:r>
            <a:r>
              <a:rPr lang="en-US" altLang="zh-CN" sz="1700" spc="-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activities,</a:t>
            </a:r>
            <a:r>
              <a:rPr lang="en-US" altLang="zh-CN" sz="1700" spc="-3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38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logs.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917" name="Text Box2917"/>
          <p:cNvSpPr txBox="1"/>
          <p:nvPr/>
        </p:nvSpPr>
        <p:spPr>
          <a:xfrm>
            <a:off x="2629916" y="4874768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66"/>
              </a:lnSpc>
            </a:pPr>
            <a:endParaRPr/>
          </a:p>
          <a:p>
            <a:pPr marL="674751" marR="369824" algn="l" rtl="0">
              <a:lnSpc>
                <a:spcPts val="1782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Continuous</a:t>
            </a:r>
            <a:r>
              <a:rPr lang="en-US" altLang="zh-CN" sz="1700" spc="-3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700" spc="-4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standardized</a:t>
            </a:r>
            <a:r>
              <a:rPr lang="en-US" altLang="zh-CN" sz="1700" spc="-3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logs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improve</a:t>
            </a:r>
            <a:r>
              <a:rPr lang="en-US" altLang="zh-CN" sz="1700" spc="-3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security,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response,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regulatory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compliance.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2918" name="Text Box2918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2919" name="Text Box2919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Path259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600" name="Image26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601" name="Group2601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602" name="Path2602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03" name="Path2603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04" name="Text Box2604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05" name="Path2605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06" name="Path2606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07" name="Text Box2607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08" name="Path2608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09" name="Path2609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0" name="Text Box2610"/>
            <p:cNvSpPr txBox="1"/>
            <p:nvPr/>
          </p:nvSpPr>
          <p:spPr>
            <a:xfrm>
              <a:off x="6993890" y="2412111"/>
              <a:ext cx="2742816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11" name="Path2611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2" name="Path2612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3" name="Text Box2613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14" name="Path2614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5" name="Path2615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6" name="Text Box2616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17" name="Path2617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8" name="Path2618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19" name="Text Box2619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20" name="Path2620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21" name="Path2621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22" name="Text Box2622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23" name="Path2623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24" name="Path2624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25" name="Text Box2625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626" name="Image26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624" y="1722120"/>
            <a:ext cx="2517648" cy="1901952"/>
          </a:xfrm>
          <a:prstGeom prst="rect">
            <a:avLst/>
          </a:prstGeom>
          <a:noFill/>
        </p:spPr>
      </p:pic>
      <p:sp>
        <p:nvSpPr>
          <p:cNvPr id="2627" name="Text Box2627"/>
          <p:cNvSpPr txBox="1"/>
          <p:nvPr/>
        </p:nvSpPr>
        <p:spPr>
          <a:xfrm>
            <a:off x="1265225" y="1114323"/>
            <a:ext cx="3114069" cy="4072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6"/>
              </a:lnSpc>
            </a:pPr>
            <a:r>
              <a:rPr lang="en-US" altLang="zh-CN" sz="3200" b="1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FR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r>
            <a:r>
              <a:rPr lang="en-US" altLang="zh-CN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–</a:t>
            </a:r>
            <a:r>
              <a:rPr lang="en-US" altLang="zh-CN" sz="3200" b="1" spc="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b="1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3200" b="1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b="1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Control</a:t>
            </a:r>
            <a:endParaRPr lang="en-US" altLang="zh-CN" sz="3200">
              <a:latin typeface="Calibri"/>
              <a:ea typeface="Calibri"/>
              <a:cs typeface="Calibri"/>
            </a:endParaRPr>
          </a:p>
        </p:txBody>
      </p:sp>
      <p:sp>
        <p:nvSpPr>
          <p:cNvPr id="2628" name="Text Box2628"/>
          <p:cNvSpPr txBox="1"/>
          <p:nvPr/>
        </p:nvSpPr>
        <p:spPr>
          <a:xfrm>
            <a:off x="1265225" y="4149344"/>
            <a:ext cx="3648379" cy="132626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9"/>
              </a:lnSpc>
            </a:pP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essence,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spc="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pertains</a:t>
            </a:r>
            <a:r>
              <a:rPr lang="en-US" altLang="zh-CN" sz="1800" spc="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system's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ability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generate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security-related</a:t>
            </a:r>
            <a:r>
              <a:rPr lang="en-US" altLang="zh-CN" sz="1800" spc="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all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categories</a:t>
            </a:r>
            <a:r>
              <a:rPr lang="en-US" altLang="zh-CN" sz="1800" spc="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shown</a:t>
            </a:r>
            <a:r>
              <a:rPr lang="en-US" altLang="zh-CN" sz="1800" spc="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screen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order</a:t>
            </a:r>
            <a:r>
              <a:rPr lang="en-US" altLang="zh-CN" sz="1800" spc="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comprehensive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2629" name="Text Box2629"/>
          <p:cNvSpPr txBox="1"/>
          <p:nvPr/>
        </p:nvSpPr>
        <p:spPr>
          <a:xfrm>
            <a:off x="1265225" y="5521300"/>
            <a:ext cx="1378839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accountability.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Path2630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631" name="Image26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pic>
        <p:nvPicPr>
          <p:cNvPr id="2632" name="Image26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228" y="2141220"/>
            <a:ext cx="2122932" cy="1982724"/>
          </a:xfrm>
          <a:prstGeom prst="rect">
            <a:avLst/>
          </a:prstGeom>
          <a:noFill/>
        </p:spPr>
      </p:pic>
      <p:grpSp>
        <p:nvGrpSpPr>
          <p:cNvPr id="2633" name="Group2633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634" name="Path2634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35" name="Path2635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36" name="Text Box2636"/>
            <p:cNvSpPr txBox="1"/>
            <p:nvPr/>
          </p:nvSpPr>
          <p:spPr>
            <a:xfrm>
              <a:off x="6993890" y="1229741"/>
              <a:ext cx="174661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37" name="Path2637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38" name="Path2638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39" name="Text Box2639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40" name="Path2640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1" name="Path2641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2" name="Text Box2642"/>
            <p:cNvSpPr txBox="1"/>
            <p:nvPr/>
          </p:nvSpPr>
          <p:spPr>
            <a:xfrm>
              <a:off x="6993890" y="2412111"/>
              <a:ext cx="2742816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43" name="Path2643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4" name="Path2644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5" name="Text Box2645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46" name="Path2646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7" name="Path2647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48" name="Text Box2648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49" name="Path2649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0" name="Path2650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1" name="Text Box2651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52" name="Path2652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3" name="Path2653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4" name="Text Box2654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55" name="Path2655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6" name="Path2656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57" name="Text Box2657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658" name="Text Box2658"/>
          <p:cNvSpPr txBox="1"/>
          <p:nvPr/>
        </p:nvSpPr>
        <p:spPr>
          <a:xfrm>
            <a:off x="1265225" y="1434426"/>
            <a:ext cx="2822164" cy="479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4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Access</a:t>
            </a:r>
            <a:r>
              <a:rPr lang="en-US" altLang="zh-CN" sz="3200" b="1" spc="-2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56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Control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659" name="Text Box2659"/>
          <p:cNvSpPr txBox="1"/>
          <p:nvPr/>
        </p:nvSpPr>
        <p:spPr>
          <a:xfrm>
            <a:off x="1265225" y="4384040"/>
            <a:ext cx="3708730" cy="10519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71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tracks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software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resource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(workstations,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controllers,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etc.).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Detailed</a:t>
            </a:r>
            <a:r>
              <a:rPr lang="en-US" altLang="zh-CN" sz="1800" spc="2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essential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monitoring,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2660" name="Text Box2660"/>
          <p:cNvSpPr txBox="1"/>
          <p:nvPr/>
        </p:nvSpPr>
        <p:spPr>
          <a:xfrm>
            <a:off x="1265225" y="5481676"/>
            <a:ext cx="261830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accountability,</a:t>
            </a:r>
            <a:r>
              <a:rPr lang="en-US" altLang="zh-CN" sz="1800" spc="3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analysis.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Path266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662" name="Image26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663" name="Group2663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664" name="Path2664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65" name="Path2665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66" name="Text Box2666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67" name="Path2667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68" name="Path2668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69" name="Text Box2669"/>
            <p:cNvSpPr txBox="1"/>
            <p:nvPr/>
          </p:nvSpPr>
          <p:spPr>
            <a:xfrm>
              <a:off x="6993890" y="1820799"/>
              <a:ext cx="1753586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b="1" spc="2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70" name="Path2670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1" name="Path2671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2" name="Text Box2672"/>
            <p:cNvSpPr txBox="1"/>
            <p:nvPr/>
          </p:nvSpPr>
          <p:spPr>
            <a:xfrm>
              <a:off x="6993890" y="2412111"/>
              <a:ext cx="2742816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73" name="Path2673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4" name="Path2674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5" name="Text Box2675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76" name="Path2676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7" name="Path2677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78" name="Text Box2678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79" name="Path2679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0" name="Path2680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1" name="Text Box2681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82" name="Path2682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3" name="Path2683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4" name="Text Box2684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85" name="Path2685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6" name="Path2686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87" name="Text Box2687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688" name="Image26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824" y="2077212"/>
            <a:ext cx="2688336" cy="1737360"/>
          </a:xfrm>
          <a:prstGeom prst="rect">
            <a:avLst/>
          </a:prstGeom>
          <a:noFill/>
        </p:spPr>
      </p:pic>
      <p:sp>
        <p:nvSpPr>
          <p:cNvPr id="2689" name="Text Box2689"/>
          <p:cNvSpPr txBox="1"/>
          <p:nvPr/>
        </p:nvSpPr>
        <p:spPr>
          <a:xfrm>
            <a:off x="1265225" y="1246055"/>
            <a:ext cx="2756653" cy="4796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7"/>
              </a:lnSpc>
            </a:pPr>
            <a:r>
              <a:rPr lang="en-US" altLang="zh-CN" sz="3200" b="1" spc="5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Request</a:t>
            </a:r>
            <a:r>
              <a:rPr lang="en-US" altLang="zh-CN" sz="3200" b="1" spc="-7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64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Errors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690" name="Text Box2690"/>
          <p:cNvSpPr txBox="1"/>
          <p:nvPr/>
        </p:nvSpPr>
        <p:spPr>
          <a:xfrm>
            <a:off x="1265225" y="4199382"/>
            <a:ext cx="3764737" cy="16005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0"/>
              </a:lnSpc>
            </a:pP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"request</a:t>
            </a:r>
            <a:r>
              <a:rPr lang="en-US" altLang="zh-CN" sz="1800" spc="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error"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category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pertains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instances</a:t>
            </a:r>
            <a:r>
              <a:rPr lang="en-US" altLang="zh-CN" sz="1800" spc="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where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users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attempt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actions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like</a:t>
            </a:r>
            <a:r>
              <a:rPr lang="en-US" altLang="zh-CN" sz="1800" spc="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retrieving</a:t>
            </a:r>
            <a:r>
              <a:rPr lang="en-US" altLang="zh-CN" sz="1800" spc="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backups.</a:t>
            </a:r>
            <a:r>
              <a:rPr lang="en-US" altLang="zh-CN" sz="1800" spc="1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Errors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such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as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rejected</a:t>
            </a:r>
            <a:r>
              <a:rPr lang="en-US" altLang="zh-CN" sz="1800" spc="1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requests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due</a:t>
            </a:r>
            <a:r>
              <a:rPr lang="en-US" altLang="zh-CN" sz="1800" spc="1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credential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mismatches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corrupted</a:t>
            </a:r>
            <a:r>
              <a:rPr lang="en-US" altLang="zh-CN" sz="1800" spc="2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files</a:t>
            </a:r>
            <a:r>
              <a:rPr lang="en-US" altLang="zh-CN" sz="1800" spc="1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should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be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logged.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Path269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692" name="Image26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693" name="Group2693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694" name="Path2694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95" name="Path2695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96" name="Text Box2696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697" name="Path2697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98" name="Path2698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699" name="Text Box2699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00" name="Path2700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1" name="Path2701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2" name="Text Box2702"/>
            <p:cNvSpPr txBox="1"/>
            <p:nvPr/>
          </p:nvSpPr>
          <p:spPr>
            <a:xfrm>
              <a:off x="6993890" y="2412111"/>
              <a:ext cx="291489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b="1" spc="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03" name="Path2703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4" name="Path2704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5" name="Text Box2705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06" name="Path2706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7" name="Path2707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08" name="Text Box2708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09" name="Path2709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0" name="Path2710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1" name="Text Box2711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12" name="Path2712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3" name="Path2713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4" name="Text Box2714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15" name="Path2715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6" name="Path2716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17" name="Text Box2717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718" name="Image27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256" y="2366772"/>
            <a:ext cx="1866900" cy="1895856"/>
          </a:xfrm>
          <a:prstGeom prst="rect">
            <a:avLst/>
          </a:prstGeom>
          <a:noFill/>
        </p:spPr>
      </p:pic>
      <p:sp>
        <p:nvSpPr>
          <p:cNvPr id="2719" name="Text Box2719"/>
          <p:cNvSpPr txBox="1"/>
          <p:nvPr/>
        </p:nvSpPr>
        <p:spPr>
          <a:xfrm>
            <a:off x="988466" y="1247325"/>
            <a:ext cx="3313721" cy="4796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7"/>
              </a:lnSpc>
            </a:pPr>
            <a:r>
              <a:rPr lang="en-US" altLang="zh-CN" sz="3200" b="1" spc="5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Operating</a:t>
            </a:r>
            <a:r>
              <a:rPr lang="en-US" altLang="zh-CN" sz="3200" b="1" spc="-4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6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System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720" name="Text Box2720"/>
          <p:cNvSpPr txBox="1"/>
          <p:nvPr/>
        </p:nvSpPr>
        <p:spPr>
          <a:xfrm>
            <a:off x="988466" y="1682202"/>
            <a:ext cx="1267777" cy="4793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5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Events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721" name="Text Box2721"/>
          <p:cNvSpPr txBox="1"/>
          <p:nvPr/>
        </p:nvSpPr>
        <p:spPr>
          <a:xfrm>
            <a:off x="988466" y="4599559"/>
            <a:ext cx="3691421" cy="160053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0"/>
              </a:lnSpc>
            </a:pP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Operating</a:t>
            </a:r>
            <a:r>
              <a:rPr lang="en-US" altLang="zh-CN" sz="1800" spc="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Events.</a:t>
            </a:r>
            <a:r>
              <a:rPr lang="en-US" altLang="zh-CN" sz="1800" spc="-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These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pivotal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control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workstations.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Logging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activities</a:t>
            </a:r>
            <a:r>
              <a:rPr lang="en-US" altLang="zh-CN" sz="1800" spc="2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like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access,</a:t>
            </a:r>
            <a:r>
              <a:rPr lang="en-US" altLang="zh-CN" sz="1800" spc="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transfers,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changes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essential.</a:t>
            </a:r>
            <a:r>
              <a:rPr lang="en-US" altLang="zh-CN" sz="18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records</a:t>
            </a:r>
            <a:r>
              <a:rPr lang="en-US" altLang="zh-CN" sz="1800" spc="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vital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anomaly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detection.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" name="Path272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723" name="Image27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724" name="Group2724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725" name="Path2725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26" name="Path2726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27" name="Text Box2727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28" name="Path2728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29" name="Path2729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0" name="Text Box2730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31" name="Path2731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2" name="Path2732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3" name="Text Box2733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34" name="Path2734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5" name="Path2735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6" name="Text Box2736"/>
            <p:cNvSpPr txBox="1"/>
            <p:nvPr/>
          </p:nvSpPr>
          <p:spPr>
            <a:xfrm>
              <a:off x="6993890" y="3003169"/>
              <a:ext cx="26162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b="1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37" name="Path2737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8" name="Path2738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39" name="Text Box2739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40" name="Path2740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1" name="Path2741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2" name="Text Box2742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43" name="Path2743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4" name="Path2744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5" name="Text Box2745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46" name="Path2746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7" name="Path2747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48" name="Text Box2748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749" name="Image27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588" y="2039112"/>
            <a:ext cx="1696212" cy="1722120"/>
          </a:xfrm>
          <a:prstGeom prst="rect">
            <a:avLst/>
          </a:prstGeom>
          <a:noFill/>
        </p:spPr>
      </p:pic>
      <p:sp>
        <p:nvSpPr>
          <p:cNvPr id="2750" name="Text Box2750"/>
          <p:cNvSpPr txBox="1"/>
          <p:nvPr/>
        </p:nvSpPr>
        <p:spPr>
          <a:xfrm>
            <a:off x="988466" y="1311617"/>
            <a:ext cx="4195887" cy="479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57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Control</a:t>
            </a:r>
            <a:r>
              <a:rPr lang="en-US" altLang="zh-CN" sz="3200" b="1" spc="-2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64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System</a:t>
            </a:r>
            <a:r>
              <a:rPr lang="en-US" altLang="zh-CN" sz="3200" b="1" spc="-3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5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Events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751" name="Text Box2751"/>
          <p:cNvSpPr txBox="1"/>
          <p:nvPr/>
        </p:nvSpPr>
        <p:spPr>
          <a:xfrm>
            <a:off x="988466" y="4091813"/>
            <a:ext cx="3875151" cy="132613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8"/>
              </a:lnSpc>
            </a:pP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events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involve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application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software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like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DCS,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SIS,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SCADA.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logs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track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interactions,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program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changes,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errors,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aiding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accountability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integrity.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Path275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753" name="Image27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pic>
        <p:nvPicPr>
          <p:cNvPr id="2754" name="Image27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664" y="2382012"/>
            <a:ext cx="2001012" cy="1876044"/>
          </a:xfrm>
          <a:prstGeom prst="rect">
            <a:avLst/>
          </a:prstGeom>
          <a:noFill/>
        </p:spPr>
      </p:pic>
      <p:grpSp>
        <p:nvGrpSpPr>
          <p:cNvPr id="2755" name="Group2755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756" name="Path2756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57" name="Path2757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58" name="Text Box2758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59" name="Path2759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0" name="Path2760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1" name="Text Box2761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62" name="Path2762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3" name="Path2763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4" name="Text Box2764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65" name="Path2765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6" name="Path2766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7" name="Text Box2767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68" name="Path2768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69" name="Path2769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0" name="Text Box2770"/>
            <p:cNvSpPr txBox="1"/>
            <p:nvPr/>
          </p:nvSpPr>
          <p:spPr>
            <a:xfrm>
              <a:off x="6993890" y="3594481"/>
              <a:ext cx="3120436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b="1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b="1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71" name="Path2771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2" name="Path2772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3" name="Text Box2773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74" name="Path2774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5" name="Path2775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6" name="Text Box2776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77" name="Path2777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8" name="Path2778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79" name="Text Box2779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780" name="Text Box2780"/>
          <p:cNvSpPr txBox="1"/>
          <p:nvPr/>
        </p:nvSpPr>
        <p:spPr>
          <a:xfrm>
            <a:off x="1076554" y="1320477"/>
            <a:ext cx="3844725" cy="4796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7"/>
              </a:lnSpc>
            </a:pPr>
            <a:r>
              <a:rPr lang="en-US" altLang="zh-CN" sz="3200" b="1" spc="5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Back</a:t>
            </a:r>
            <a:r>
              <a:rPr lang="en-US" altLang="zh-CN" sz="3200" b="1" spc="-6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5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Up</a:t>
            </a:r>
            <a:r>
              <a:rPr lang="en-US" altLang="zh-CN" sz="3200" b="1" spc="-4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3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and</a:t>
            </a:r>
            <a:r>
              <a:rPr lang="en-US" altLang="zh-CN" sz="3200" b="1" spc="-14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6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Restore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781" name="Text Box2781"/>
          <p:cNvSpPr txBox="1"/>
          <p:nvPr/>
        </p:nvSpPr>
        <p:spPr>
          <a:xfrm>
            <a:off x="1076554" y="1755355"/>
            <a:ext cx="1267776" cy="47933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53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Events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782" name="Text Box2782"/>
          <p:cNvSpPr txBox="1"/>
          <p:nvPr/>
        </p:nvSpPr>
        <p:spPr>
          <a:xfrm>
            <a:off x="1076554" y="4409059"/>
            <a:ext cx="3772738" cy="10519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71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spc="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realm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"backup</a:t>
            </a:r>
            <a:r>
              <a:rPr lang="en-US" altLang="zh-CN" sz="1800" spc="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disturbance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events,"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maintaining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logs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paramount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backup,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restoration,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configuration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changes.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Path278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784" name="Image27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pic>
        <p:nvPicPr>
          <p:cNvPr id="2785" name="Image27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140" y="2203704"/>
            <a:ext cx="1981200" cy="2028444"/>
          </a:xfrm>
          <a:prstGeom prst="rect">
            <a:avLst/>
          </a:prstGeom>
          <a:noFill/>
        </p:spPr>
      </p:pic>
      <p:grpSp>
        <p:nvGrpSpPr>
          <p:cNvPr id="2786" name="Group2786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787" name="Path2787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88" name="Path2788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89" name="Text Box2789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90" name="Path2790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1" name="Path2791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2" name="Text Box2792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93" name="Path2793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4" name="Path2794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5" name="Text Box2795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96" name="Path2796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7" name="Path2797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798" name="Text Box2798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799" name="Path2799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0" name="Path2800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1" name="Text Box2801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02" name="Path2802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3" name="Path2803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4" name="Text Box2804"/>
            <p:cNvSpPr txBox="1"/>
            <p:nvPr/>
          </p:nvSpPr>
          <p:spPr>
            <a:xfrm>
              <a:off x="6993890" y="4185412"/>
              <a:ext cx="26404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b="1" spc="4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05" name="Path2805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6" name="Path2806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7" name="Text Box2807"/>
            <p:cNvSpPr txBox="1"/>
            <p:nvPr/>
          </p:nvSpPr>
          <p:spPr>
            <a:xfrm>
              <a:off x="6993890" y="4776724"/>
              <a:ext cx="381822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spc="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08" name="Path2808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09" name="Path2809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10" name="Text Box2810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811" name="Text Box2811"/>
          <p:cNvSpPr txBox="1"/>
          <p:nvPr/>
        </p:nvSpPr>
        <p:spPr>
          <a:xfrm>
            <a:off x="905866" y="1467953"/>
            <a:ext cx="4252040" cy="4793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57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Configuration</a:t>
            </a:r>
            <a:r>
              <a:rPr lang="en-US" altLang="zh-CN" sz="3200" b="1" spc="-46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4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Changes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812" name="Text Box2812"/>
          <p:cNvSpPr txBox="1"/>
          <p:nvPr/>
        </p:nvSpPr>
        <p:spPr>
          <a:xfrm>
            <a:off x="835152" y="4578604"/>
            <a:ext cx="3879495" cy="10515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70"/>
              </a:lnSpc>
            </a:pP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Robust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configuration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management,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along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permit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crucial</a:t>
            </a:r>
            <a:r>
              <a:rPr lang="en-US" altLang="zh-CN" sz="1800" spc="2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maintaining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stability,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security,</a:t>
            </a:r>
            <a:r>
              <a:rPr lang="en-US" altLang="zh-CN" sz="1800" spc="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transparency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authorized</a:t>
            </a:r>
            <a:r>
              <a:rPr lang="en-US" altLang="zh-CN" sz="1800" spc="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changes.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Path281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814" name="Image28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280" y="178308"/>
            <a:ext cx="45720" cy="6501384"/>
          </a:xfrm>
          <a:prstGeom prst="rect">
            <a:avLst/>
          </a:prstGeom>
          <a:noFill/>
        </p:spPr>
      </p:pic>
      <p:grpSp>
        <p:nvGrpSpPr>
          <p:cNvPr id="2815" name="Group2815"/>
          <p:cNvGrpSpPr/>
          <p:nvPr/>
        </p:nvGrpSpPr>
        <p:grpSpPr>
          <a:xfrm>
            <a:off x="6871208" y="1084580"/>
            <a:ext cx="4637024" cy="4688840"/>
            <a:chOff x="6871208" y="1084580"/>
            <a:chExt cx="4637024" cy="4688840"/>
          </a:xfrm>
        </p:grpSpPr>
        <p:sp>
          <p:nvSpPr>
            <p:cNvPr id="2816" name="Path2816"/>
            <p:cNvSpPr/>
            <p:nvPr/>
          </p:nvSpPr>
          <p:spPr>
            <a:xfrm>
              <a:off x="6883908" y="10972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17" name="Path2817"/>
            <p:cNvSpPr/>
            <p:nvPr/>
          </p:nvSpPr>
          <p:spPr>
            <a:xfrm>
              <a:off x="6871208" y="10845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18" name="Text Box2818"/>
            <p:cNvSpPr txBox="1"/>
            <p:nvPr/>
          </p:nvSpPr>
          <p:spPr>
            <a:xfrm>
              <a:off x="6993890" y="1229741"/>
              <a:ext cx="171928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19" name="Path2819"/>
            <p:cNvSpPr/>
            <p:nvPr/>
          </p:nvSpPr>
          <p:spPr>
            <a:xfrm>
              <a:off x="6883908" y="1687068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0" name="Path2820"/>
            <p:cNvSpPr/>
            <p:nvPr/>
          </p:nvSpPr>
          <p:spPr>
            <a:xfrm>
              <a:off x="6871208" y="1674368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1" name="Text Box2821"/>
            <p:cNvSpPr txBox="1"/>
            <p:nvPr/>
          </p:nvSpPr>
          <p:spPr>
            <a:xfrm>
              <a:off x="6993890" y="1820799"/>
              <a:ext cx="172011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Request</a:t>
              </a:r>
              <a:r>
                <a:rPr lang="en-US" altLang="zh-CN" sz="22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Errors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22" name="Path2822"/>
            <p:cNvSpPr/>
            <p:nvPr/>
          </p:nvSpPr>
          <p:spPr>
            <a:xfrm>
              <a:off x="6883908" y="2278380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3" name="Path2823"/>
            <p:cNvSpPr/>
            <p:nvPr/>
          </p:nvSpPr>
          <p:spPr>
            <a:xfrm>
              <a:off x="6871208" y="2265680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4" name="Text Box2824"/>
            <p:cNvSpPr txBox="1"/>
            <p:nvPr/>
          </p:nvSpPr>
          <p:spPr>
            <a:xfrm>
              <a:off x="6993890" y="2412111"/>
              <a:ext cx="2851862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Operating</a:t>
              </a:r>
              <a:r>
                <a:rPr lang="en-US" altLang="zh-CN" sz="2200" spc="2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25" name="Path2825"/>
            <p:cNvSpPr/>
            <p:nvPr/>
          </p:nvSpPr>
          <p:spPr>
            <a:xfrm>
              <a:off x="6883908" y="2869692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6" name="Path2826"/>
            <p:cNvSpPr/>
            <p:nvPr/>
          </p:nvSpPr>
          <p:spPr>
            <a:xfrm>
              <a:off x="6871208" y="2856992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7" name="Text Box2827"/>
            <p:cNvSpPr txBox="1"/>
            <p:nvPr/>
          </p:nvSpPr>
          <p:spPr>
            <a:xfrm>
              <a:off x="6993890" y="3003169"/>
              <a:ext cx="256070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r>
                <a:rPr lang="en-US" altLang="zh-CN" sz="2200" spc="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28" name="Path2828"/>
            <p:cNvSpPr/>
            <p:nvPr/>
          </p:nvSpPr>
          <p:spPr>
            <a:xfrm>
              <a:off x="6883908" y="3461004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29" name="Path2829"/>
            <p:cNvSpPr/>
            <p:nvPr/>
          </p:nvSpPr>
          <p:spPr>
            <a:xfrm>
              <a:off x="6871208" y="3448304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0" name="Text Box2830"/>
            <p:cNvSpPr txBox="1"/>
            <p:nvPr/>
          </p:nvSpPr>
          <p:spPr>
            <a:xfrm>
              <a:off x="6993890" y="3594481"/>
              <a:ext cx="3055454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Backup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restore</a:t>
              </a:r>
              <a:r>
                <a:rPr lang="en-US" altLang="zh-CN" sz="22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1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31" name="Path2831"/>
            <p:cNvSpPr/>
            <p:nvPr/>
          </p:nvSpPr>
          <p:spPr>
            <a:xfrm>
              <a:off x="6883908" y="40523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34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34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2" name="Path2832"/>
            <p:cNvSpPr/>
            <p:nvPr/>
          </p:nvSpPr>
          <p:spPr>
            <a:xfrm>
              <a:off x="6871208" y="40396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34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34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3" name="Text Box2833"/>
            <p:cNvSpPr txBox="1"/>
            <p:nvPr/>
          </p:nvSpPr>
          <p:spPr>
            <a:xfrm>
              <a:off x="6993890" y="4185412"/>
              <a:ext cx="2590820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Configuration</a:t>
              </a:r>
              <a:r>
                <a:rPr lang="en-US" altLang="zh-CN" sz="22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changes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34" name="Path2834"/>
            <p:cNvSpPr/>
            <p:nvPr/>
          </p:nvSpPr>
          <p:spPr>
            <a:xfrm>
              <a:off x="6883908" y="4642104"/>
              <a:ext cx="4611624" cy="528828"/>
            </a:xfrm>
            <a:custGeom>
              <a:avLst/>
              <a:gdLst/>
              <a:ahLst/>
              <a:cxnLst/>
              <a:rect l="l" t="t" r="r" b="b"/>
              <a:pathLst>
                <a:path w="4611624" h="528828">
                  <a:moveTo>
                    <a:pt x="0" y="88138"/>
                  </a:moveTo>
                  <a:cubicBezTo>
                    <a:pt x="0" y="39497"/>
                    <a:pt x="39497" y="0"/>
                    <a:pt x="88139" y="0"/>
                  </a:cubicBezTo>
                  <a:lnTo>
                    <a:pt x="4523487" y="0"/>
                  </a:lnTo>
                  <a:cubicBezTo>
                    <a:pt x="4572127" y="0"/>
                    <a:pt x="4611624" y="39497"/>
                    <a:pt x="4611624" y="88138"/>
                  </a:cubicBezTo>
                  <a:lnTo>
                    <a:pt x="4611624" y="440690"/>
                  </a:lnTo>
                  <a:cubicBezTo>
                    <a:pt x="4611624" y="489331"/>
                    <a:pt x="4572127" y="528828"/>
                    <a:pt x="4523487" y="528828"/>
                  </a:cubicBezTo>
                  <a:lnTo>
                    <a:pt x="88139" y="528828"/>
                  </a:lnTo>
                  <a:cubicBezTo>
                    <a:pt x="39497" y="528828"/>
                    <a:pt x="0" y="489331"/>
                    <a:pt x="0" y="440690"/>
                  </a:cubicBezTo>
                  <a:lnTo>
                    <a:pt x="0" y="88138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5" name="Path2835"/>
            <p:cNvSpPr/>
            <p:nvPr/>
          </p:nvSpPr>
          <p:spPr>
            <a:xfrm>
              <a:off x="6871208" y="4629404"/>
              <a:ext cx="4637024" cy="554228"/>
            </a:xfrm>
            <a:custGeom>
              <a:avLst/>
              <a:gdLst/>
              <a:ahLst/>
              <a:cxnLst/>
              <a:rect l="l" t="t" r="r" b="b"/>
              <a:pathLst>
                <a:path w="4637024" h="554228">
                  <a:moveTo>
                    <a:pt x="12700" y="100838"/>
                  </a:moveTo>
                  <a:cubicBezTo>
                    <a:pt x="12700" y="52197"/>
                    <a:pt x="52197" y="12700"/>
                    <a:pt x="100839" y="12700"/>
                  </a:cubicBezTo>
                  <a:lnTo>
                    <a:pt x="4536187" y="12700"/>
                  </a:lnTo>
                  <a:cubicBezTo>
                    <a:pt x="4584827" y="12700"/>
                    <a:pt x="4624324" y="52197"/>
                    <a:pt x="4624324" y="100838"/>
                  </a:cubicBezTo>
                  <a:lnTo>
                    <a:pt x="4624324" y="453390"/>
                  </a:lnTo>
                  <a:cubicBezTo>
                    <a:pt x="4624324" y="502031"/>
                    <a:pt x="4584827" y="541528"/>
                    <a:pt x="4536187" y="541528"/>
                  </a:cubicBezTo>
                  <a:lnTo>
                    <a:pt x="100839" y="541528"/>
                  </a:lnTo>
                  <a:cubicBezTo>
                    <a:pt x="52197" y="541528"/>
                    <a:pt x="12700" y="502031"/>
                    <a:pt x="12700" y="453390"/>
                  </a:cubicBezTo>
                  <a:lnTo>
                    <a:pt x="12700" y="100838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6" name="Text Box2836"/>
            <p:cNvSpPr txBox="1"/>
            <p:nvPr/>
          </p:nvSpPr>
          <p:spPr>
            <a:xfrm>
              <a:off x="6993890" y="4776724"/>
              <a:ext cx="3920578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b="1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Potential</a:t>
              </a:r>
              <a:r>
                <a:rPr lang="en-US" altLang="zh-CN" sz="2200" b="1" spc="3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Reconnaissance</a:t>
              </a:r>
              <a:r>
                <a:rPr lang="en-US" altLang="zh-CN" sz="2200" b="1" spc="4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activity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37" name="Path2837"/>
            <p:cNvSpPr/>
            <p:nvPr/>
          </p:nvSpPr>
          <p:spPr>
            <a:xfrm>
              <a:off x="6883908" y="5233416"/>
              <a:ext cx="4611624" cy="527304"/>
            </a:xfrm>
            <a:custGeom>
              <a:avLst/>
              <a:gdLst/>
              <a:ahLst/>
              <a:cxnLst/>
              <a:rect l="l" t="t" r="r" b="b"/>
              <a:pathLst>
                <a:path w="4611624" h="527304">
                  <a:moveTo>
                    <a:pt x="0" y="87884"/>
                  </a:moveTo>
                  <a:cubicBezTo>
                    <a:pt x="0" y="39370"/>
                    <a:pt x="39370" y="0"/>
                    <a:pt x="87885" y="0"/>
                  </a:cubicBezTo>
                  <a:lnTo>
                    <a:pt x="4523740" y="0"/>
                  </a:lnTo>
                  <a:cubicBezTo>
                    <a:pt x="4572254" y="0"/>
                    <a:pt x="4611624" y="39370"/>
                    <a:pt x="4611624" y="87884"/>
                  </a:cubicBezTo>
                  <a:lnTo>
                    <a:pt x="4611624" y="439420"/>
                  </a:lnTo>
                  <a:cubicBezTo>
                    <a:pt x="4611624" y="487959"/>
                    <a:pt x="4572254" y="527304"/>
                    <a:pt x="4523740" y="527304"/>
                  </a:cubicBezTo>
                  <a:lnTo>
                    <a:pt x="87885" y="527304"/>
                  </a:lnTo>
                  <a:cubicBezTo>
                    <a:pt x="39370" y="527304"/>
                    <a:pt x="0" y="487959"/>
                    <a:pt x="0" y="439420"/>
                  </a:cubicBezTo>
                  <a:lnTo>
                    <a:pt x="0" y="87884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8" name="Path2838"/>
            <p:cNvSpPr/>
            <p:nvPr/>
          </p:nvSpPr>
          <p:spPr>
            <a:xfrm>
              <a:off x="6871208" y="5220716"/>
              <a:ext cx="4637024" cy="552704"/>
            </a:xfrm>
            <a:custGeom>
              <a:avLst/>
              <a:gdLst/>
              <a:ahLst/>
              <a:cxnLst/>
              <a:rect l="l" t="t" r="r" b="b"/>
              <a:pathLst>
                <a:path w="4637024" h="552704">
                  <a:moveTo>
                    <a:pt x="12700" y="100584"/>
                  </a:moveTo>
                  <a:cubicBezTo>
                    <a:pt x="12700" y="52070"/>
                    <a:pt x="52070" y="12700"/>
                    <a:pt x="100585" y="12700"/>
                  </a:cubicBezTo>
                  <a:lnTo>
                    <a:pt x="4536440" y="12700"/>
                  </a:lnTo>
                  <a:cubicBezTo>
                    <a:pt x="4584954" y="12700"/>
                    <a:pt x="4624324" y="52070"/>
                    <a:pt x="4624324" y="100584"/>
                  </a:cubicBezTo>
                  <a:lnTo>
                    <a:pt x="4624324" y="452120"/>
                  </a:lnTo>
                  <a:cubicBezTo>
                    <a:pt x="4624324" y="500659"/>
                    <a:pt x="4584954" y="540004"/>
                    <a:pt x="4536440" y="540004"/>
                  </a:cubicBezTo>
                  <a:lnTo>
                    <a:pt x="100585" y="540004"/>
                  </a:lnTo>
                  <a:cubicBezTo>
                    <a:pt x="52070" y="540004"/>
                    <a:pt x="12700" y="500659"/>
                    <a:pt x="12700" y="452120"/>
                  </a:cubicBezTo>
                  <a:lnTo>
                    <a:pt x="12700" y="100584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839" name="Text Box2839"/>
            <p:cNvSpPr txBox="1"/>
            <p:nvPr/>
          </p:nvSpPr>
          <p:spPr>
            <a:xfrm>
              <a:off x="6993890" y="5367782"/>
              <a:ext cx="1245165" cy="278892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2196"/>
                </a:lnSpc>
              </a:pPr>
              <a:r>
                <a:rPr lang="en-US" altLang="zh-CN" sz="22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Audit</a:t>
              </a:r>
              <a:r>
                <a:rPr lang="en-US" altLang="zh-CN" sz="22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22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Logs</a:t>
              </a:r>
              <a:endParaRPr lang="en-US" altLang="zh-CN" sz="22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840" name="Image28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8780" y="2002536"/>
            <a:ext cx="2628900" cy="2029968"/>
          </a:xfrm>
          <a:prstGeom prst="rect">
            <a:avLst/>
          </a:prstGeom>
          <a:noFill/>
        </p:spPr>
      </p:pic>
      <p:sp>
        <p:nvSpPr>
          <p:cNvPr id="2841" name="Text Box2841"/>
          <p:cNvSpPr txBox="1"/>
          <p:nvPr/>
        </p:nvSpPr>
        <p:spPr>
          <a:xfrm>
            <a:off x="1005840" y="1243671"/>
            <a:ext cx="4524669" cy="47933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774"/>
              </a:lnSpc>
            </a:pPr>
            <a:r>
              <a:rPr lang="en-US" altLang="zh-CN" sz="3200" b="1" spc="46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Reconnaissance</a:t>
            </a:r>
            <a:r>
              <a:rPr lang="en-US" altLang="zh-CN" sz="3200" b="1" spc="-5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altLang="zh-CN" sz="3200" b="1" spc="7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Activity</a:t>
            </a:r>
            <a:endParaRPr lang="en-US" altLang="zh-CN" sz="3200">
              <a:latin typeface="Roboto"/>
              <a:ea typeface="Roboto"/>
              <a:cs typeface="Roboto"/>
            </a:endParaRPr>
          </a:p>
        </p:txBody>
      </p:sp>
      <p:sp>
        <p:nvSpPr>
          <p:cNvPr id="2842" name="Text Box2842"/>
          <p:cNvSpPr txBox="1"/>
          <p:nvPr/>
        </p:nvSpPr>
        <p:spPr>
          <a:xfrm>
            <a:off x="935431" y="4278402"/>
            <a:ext cx="3962934" cy="132636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9"/>
              </a:lnSpc>
            </a:pPr>
            <a:r>
              <a:rPr lang="en-US" altLang="zh-CN" sz="1800" spc="-7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counter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reconnaissance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activities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1800" spc="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systems,</a:t>
            </a:r>
            <a:r>
              <a:rPr lang="en-US" altLang="zh-CN" sz="18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organizations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should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deploy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effective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detection</a:t>
            </a:r>
            <a:r>
              <a:rPr lang="en-US" altLang="zh-CN" sz="1800" spc="2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tools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identifying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both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digital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physical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probing.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</TotalTime>
  <Words>656</Words>
  <Application>Microsoft Office PowerPoint</Application>
  <PresentationFormat>Widescreen</PresentationFormat>
  <Paragraphs>250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15</cp:revision>
  <dcterms:created xsi:type="dcterms:W3CDTF">2017-10-23T09:06:44Z</dcterms:created>
  <dcterms:modified xsi:type="dcterms:W3CDTF">2026-02-12T10:10:54Z</dcterms:modified>
</cp:coreProperties>
</file>