
<file path=[Content_Types].xml><?xml version="1.0" encoding="utf-8"?>
<Types xmlns="http://schemas.openxmlformats.org/package/2006/content-types">
  <Default Extension="jpg" ContentType="application/octet-stream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6949" autoAdjust="0"/>
  </p:normalViewPr>
  <p:slideViewPr>
    <p:cSldViewPr>
      <p:cViewPr varScale="1">
        <p:scale>
          <a:sx n="59" d="100"/>
          <a:sy n="59" d="100"/>
        </p:scale>
        <p:origin x="1311" y="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5B9C4-951B-439A-A7AC-E65949DDBFF2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590B7-8589-405A-AD95-C82481A80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69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04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92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78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23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66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61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62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818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90B7-8589-405A-AD95-C82481A80E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05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2026/2/12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Path1742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743" name="Image17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3901440" cy="6832600"/>
          </a:xfrm>
          <a:prstGeom prst="rect">
            <a:avLst/>
          </a:prstGeom>
          <a:noFill/>
        </p:spPr>
      </p:pic>
      <p:pic>
        <p:nvPicPr>
          <p:cNvPr id="1744" name="Image17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3768" y="576072"/>
            <a:ext cx="4049268" cy="3916680"/>
          </a:xfrm>
          <a:prstGeom prst="rect">
            <a:avLst/>
          </a:prstGeom>
          <a:noFill/>
        </p:spPr>
      </p:pic>
      <p:sp>
        <p:nvSpPr>
          <p:cNvPr id="1745" name="Text Box1745"/>
          <p:cNvSpPr txBox="1"/>
          <p:nvPr/>
        </p:nvSpPr>
        <p:spPr>
          <a:xfrm>
            <a:off x="396240" y="2914675"/>
            <a:ext cx="2149520" cy="5077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8"/>
              </a:lnSpc>
            </a:pPr>
            <a:r>
              <a:rPr lang="en-US" altLang="zh-CN" sz="4000" b="1" spc="-16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Defense</a:t>
            </a:r>
            <a:r>
              <a:rPr lang="en-US" altLang="zh-CN" sz="4000" b="1" spc="-73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4000" b="1" spc="23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in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46" name="Text Box1746"/>
          <p:cNvSpPr txBox="1"/>
          <p:nvPr/>
        </p:nvSpPr>
        <p:spPr>
          <a:xfrm>
            <a:off x="396240" y="3463798"/>
            <a:ext cx="1275873" cy="50749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996"/>
              </a:lnSpc>
            </a:pPr>
            <a:r>
              <a:rPr lang="en-US" altLang="zh-CN" sz="4000" b="1" spc="8" dirty="0">
                <a:solidFill>
                  <a:srgbClr val="F69426"/>
                </a:solidFill>
                <a:latin typeface="Calibri Light"/>
                <a:ea typeface="Calibri Light"/>
                <a:cs typeface="Calibri Light"/>
              </a:rPr>
              <a:t>Depth</a:t>
            </a:r>
            <a:endParaRPr lang="en-US" altLang="zh-CN" sz="40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47" name="Text Box1747"/>
          <p:cNvSpPr txBox="1"/>
          <p:nvPr/>
        </p:nvSpPr>
        <p:spPr>
          <a:xfrm>
            <a:off x="4520819" y="4864100"/>
            <a:ext cx="6582445" cy="7818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indent="91440" algn="l" rtl="0">
              <a:lnSpc>
                <a:spcPts val="3078"/>
              </a:lnSpc>
            </a:pPr>
            <a:r>
              <a:rPr lang="en-US" altLang="zh-CN" sz="2800" spc="-17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Defense</a:t>
            </a:r>
            <a:r>
              <a:rPr lang="en-US" altLang="zh-CN" sz="2800" spc="43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in</a:t>
            </a:r>
            <a:r>
              <a:rPr lang="en-US" altLang="zh-CN" sz="280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5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depth</a:t>
            </a:r>
            <a:r>
              <a:rPr lang="en-US" altLang="zh-CN" sz="2800" spc="8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is</a:t>
            </a:r>
            <a:r>
              <a:rPr lang="en-US" altLang="zh-CN" sz="2800" spc="8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a</a:t>
            </a:r>
            <a:r>
              <a:rPr lang="en-US" altLang="zh-CN" sz="280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16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strategic</a:t>
            </a:r>
            <a:r>
              <a:rPr lang="en-US" altLang="zh-CN" sz="2800" spc="2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8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approach</a:t>
            </a:r>
            <a:r>
              <a:rPr lang="en-US" altLang="zh-CN" sz="280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5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that</a:t>
            </a:r>
            <a:r>
              <a:rPr lang="en-US" altLang="zh-CN" sz="280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14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leverages</a:t>
            </a:r>
            <a:r>
              <a:rPr lang="en-US" altLang="zh-CN" sz="2800" spc="37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3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multiple</a:t>
            </a:r>
            <a:r>
              <a:rPr lang="en-US" altLang="zh-CN" sz="2800" spc="15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27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layers</a:t>
            </a:r>
            <a:r>
              <a:rPr lang="en-US" altLang="zh-CN" sz="2800" spc="26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of</a:t>
            </a:r>
            <a:r>
              <a:rPr lang="en-US" altLang="zh-CN" sz="2800" spc="1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2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security</a:t>
            </a:r>
            <a:r>
              <a:rPr lang="en-US" altLang="zh-CN" sz="2800" spc="39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6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measures</a:t>
            </a:r>
            <a:endParaRPr lang="en-US" altLang="zh-CN" sz="28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48" name="Text Box1748"/>
          <p:cNvSpPr txBox="1"/>
          <p:nvPr/>
        </p:nvSpPr>
        <p:spPr>
          <a:xfrm>
            <a:off x="5318125" y="5717286"/>
            <a:ext cx="4979537" cy="355397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2798"/>
              </a:lnSpc>
            </a:pPr>
            <a:r>
              <a:rPr lang="en-US" altLang="zh-CN" sz="2800" spc="-1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to</a:t>
            </a:r>
            <a:r>
              <a:rPr lang="en-US" altLang="zh-CN" sz="280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12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protect</a:t>
            </a:r>
            <a:r>
              <a:rPr lang="en-US" altLang="zh-CN" sz="2800" spc="1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an</a:t>
            </a:r>
            <a:r>
              <a:rPr lang="en-US" altLang="zh-CN" sz="2800" spc="-1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14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organization's</a:t>
            </a:r>
            <a:r>
              <a:rPr lang="en-US" altLang="zh-CN" sz="2800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2800" spc="-4" dirty="0">
                <a:solidFill>
                  <a:srgbClr val="374151"/>
                </a:solidFill>
                <a:latin typeface="Calibri Light"/>
                <a:ea typeface="Calibri Light"/>
                <a:cs typeface="Calibri Light"/>
              </a:rPr>
              <a:t>assets.</a:t>
            </a:r>
            <a:endParaRPr lang="en-US" altLang="zh-CN" sz="28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9" name="Image17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1750" name="Text Box1750"/>
          <p:cNvSpPr txBox="1"/>
          <p:nvPr/>
        </p:nvSpPr>
        <p:spPr>
          <a:xfrm>
            <a:off x="702869" y="1942084"/>
            <a:ext cx="2819316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-16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Defense</a:t>
            </a:r>
            <a:r>
              <a:rPr lang="en-US" altLang="zh-CN" sz="320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in</a:t>
            </a:r>
            <a:r>
              <a:rPr lang="en-US" altLang="zh-CN" sz="3200" spc="8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depth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51" name="Text Box1751"/>
          <p:cNvSpPr txBox="1"/>
          <p:nvPr/>
        </p:nvSpPr>
        <p:spPr>
          <a:xfrm>
            <a:off x="702869" y="2380768"/>
            <a:ext cx="3039666" cy="407212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6"/>
              </a:lnSpc>
            </a:pPr>
            <a:r>
              <a:rPr lang="en-US" altLang="zh-CN" sz="3200" spc="-4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addresses</a:t>
            </a:r>
            <a:r>
              <a:rPr lang="en-US" altLang="zh-CN" sz="3200" spc="5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security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52" name="Text Box1752"/>
          <p:cNvSpPr txBox="1"/>
          <p:nvPr/>
        </p:nvSpPr>
        <p:spPr>
          <a:xfrm>
            <a:off x="702869" y="2820289"/>
            <a:ext cx="2969872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-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vulnerabilities</a:t>
            </a:r>
            <a:r>
              <a:rPr lang="en-US" altLang="zh-CN" sz="3200" spc="17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2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not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53" name="Text Box1753"/>
          <p:cNvSpPr txBox="1"/>
          <p:nvPr/>
        </p:nvSpPr>
        <p:spPr>
          <a:xfrm>
            <a:off x="702869" y="3259201"/>
            <a:ext cx="2607317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2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only</a:t>
            </a:r>
            <a:r>
              <a:rPr lang="en-US" altLang="zh-CN" sz="3200" spc="7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-8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inherent</a:t>
            </a:r>
            <a:r>
              <a:rPr lang="en-US" altLang="zh-CN" sz="3200" spc="-1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in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54" name="Text Box1754"/>
          <p:cNvSpPr txBox="1"/>
          <p:nvPr/>
        </p:nvSpPr>
        <p:spPr>
          <a:xfrm>
            <a:off x="702869" y="3697884"/>
            <a:ext cx="2300981" cy="40721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6"/>
              </a:lnSpc>
            </a:pPr>
            <a:r>
              <a:rPr lang="en-US" altLang="zh-CN" sz="3200" spc="-1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hardware</a:t>
            </a:r>
            <a:r>
              <a:rPr lang="en-US" altLang="zh-CN" sz="3200" spc="-14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3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and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55" name="Text Box1755"/>
          <p:cNvSpPr txBox="1"/>
          <p:nvPr/>
        </p:nvSpPr>
        <p:spPr>
          <a:xfrm>
            <a:off x="702869" y="4137279"/>
            <a:ext cx="3255929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-8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software</a:t>
            </a:r>
            <a:r>
              <a:rPr lang="en-US" altLang="zh-CN" sz="320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but</a:t>
            </a:r>
            <a:r>
              <a:rPr lang="en-US" altLang="zh-CN" sz="3200" spc="-7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2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also</a:t>
            </a:r>
            <a:r>
              <a:rPr lang="en-US" altLang="zh-CN" sz="3200" spc="1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in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756" name="Text Box1756"/>
          <p:cNvSpPr txBox="1"/>
          <p:nvPr/>
        </p:nvSpPr>
        <p:spPr>
          <a:xfrm>
            <a:off x="702869" y="4576191"/>
            <a:ext cx="3371490" cy="406908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3204"/>
              </a:lnSpc>
            </a:pPr>
            <a:r>
              <a:rPr lang="en-US" altLang="zh-CN" sz="3200" spc="2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the</a:t>
            </a:r>
            <a:r>
              <a:rPr lang="en-US" altLang="zh-CN" sz="320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2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human</a:t>
            </a:r>
            <a:r>
              <a:rPr lang="en-US" altLang="zh-CN" sz="320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US" altLang="zh-CN" sz="3200" spc="-4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element.</a:t>
            </a:r>
            <a:endParaRPr lang="en-US" altLang="zh-CN" sz="3200">
              <a:latin typeface="Calibri Light"/>
              <a:ea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Path1757"/>
          <p:cNvSpPr/>
          <p:nvPr/>
        </p:nvSpPr>
        <p:spPr>
          <a:xfrm>
            <a:off x="0" y="12699"/>
            <a:ext cx="12192000" cy="6832600"/>
          </a:xfrm>
          <a:custGeom>
            <a:avLst/>
            <a:gdLst/>
            <a:ahLst/>
            <a:cxnLst/>
            <a:rect l="l" t="t" r="r" b="b"/>
            <a:pathLst>
              <a:path w="12192000" h="6832600">
                <a:moveTo>
                  <a:pt x="0" y="6832600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832600"/>
                </a:lnTo>
                <a:lnTo>
                  <a:pt x="0" y="6832600"/>
                </a:lnTo>
                <a:close/>
              </a:path>
            </a:pathLst>
          </a:custGeom>
          <a:solidFill>
            <a:srgbClr val="E9E6EC">
              <a:alpha val="100000"/>
            </a:srgbClr>
          </a:solidFill>
          <a:ln w="0" cap="sq">
            <a:solidFill>
              <a:srgbClr val="E9E6EC"/>
            </a:solidFill>
            <a:prstDash val="solid"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758" name="Image17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648" y="0"/>
            <a:ext cx="5632704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Path1759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1760" name="Image17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0" y="2427733"/>
            <a:ext cx="2339340" cy="1656587"/>
          </a:xfrm>
          <a:prstGeom prst="rect">
            <a:avLst/>
          </a:prstGeom>
          <a:noFill/>
        </p:spPr>
      </p:pic>
      <p:pic>
        <p:nvPicPr>
          <p:cNvPr id="1761" name="Image17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216" y="2427733"/>
            <a:ext cx="2298192" cy="1656587"/>
          </a:xfrm>
          <a:prstGeom prst="rect">
            <a:avLst/>
          </a:prstGeom>
          <a:noFill/>
        </p:spPr>
      </p:pic>
      <p:pic>
        <p:nvPicPr>
          <p:cNvPr id="1762" name="Image17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6185" y="2429256"/>
            <a:ext cx="1734313" cy="1655064"/>
          </a:xfrm>
          <a:prstGeom prst="rect">
            <a:avLst/>
          </a:prstGeom>
          <a:noFill/>
        </p:spPr>
      </p:pic>
      <p:pic>
        <p:nvPicPr>
          <p:cNvPr id="1763" name="Image17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4272" y="2429256"/>
            <a:ext cx="1673352" cy="1655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4" name="Image17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5" name="Image17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99"/>
            <a:ext cx="12192000" cy="683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6" name="Image17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7" name="Image17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8" name="Path1768"/>
          <p:cNvSpPr/>
          <p:nvPr/>
        </p:nvSpPr>
        <p:spPr>
          <a:xfrm>
            <a:off x="0" y="0"/>
            <a:ext cx="0" cy="0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/>
          <a:ln>
            <a:solidFill/>
            <a:prstDash/>
          </a:ln>
        </p:spPr>
        <p:txBody>
          <a:bodyPr rtlCol="0" anchor="ctr"/>
          <a:lstStyle/>
          <a:p>
            <a:pPr algn="ctr"/>
            <a:endParaRPr lang="en-US" altLang="zh-CN"/>
          </a:p>
        </p:txBody>
      </p:sp>
      <p:grpSp>
        <p:nvGrpSpPr>
          <p:cNvPr id="1769" name="Group1769"/>
          <p:cNvGrpSpPr/>
          <p:nvPr/>
        </p:nvGrpSpPr>
        <p:grpSpPr>
          <a:xfrm>
            <a:off x="2096516" y="832305"/>
            <a:ext cx="1458468" cy="5193440"/>
            <a:chOff x="2096516" y="832305"/>
            <a:chExt cx="1458468" cy="5193440"/>
          </a:xfrm>
        </p:grpSpPr>
        <p:sp>
          <p:nvSpPr>
            <p:cNvPr id="1770" name="Path1770"/>
            <p:cNvSpPr/>
            <p:nvPr/>
          </p:nvSpPr>
          <p:spPr>
            <a:xfrm>
              <a:off x="2097479" y="832305"/>
              <a:ext cx="1457505" cy="5193440"/>
            </a:xfrm>
            <a:custGeom>
              <a:avLst/>
              <a:gdLst/>
              <a:ahLst/>
              <a:cxnLst/>
              <a:rect l="l" t="t" r="r" b="b"/>
              <a:pathLst>
                <a:path w="1457505" h="5193440">
                  <a:moveTo>
                    <a:pt x="33200" y="17961"/>
                  </a:moveTo>
                  <a:cubicBezTo>
                    <a:pt x="1457505" y="1442138"/>
                    <a:pt x="1457505" y="3751253"/>
                    <a:pt x="33200" y="5175468"/>
                  </a:cubicBezTo>
                  <a:lnTo>
                    <a:pt x="17960" y="5160191"/>
                  </a:lnTo>
                  <a:cubicBezTo>
                    <a:pt x="1433756" y="3744394"/>
                    <a:pt x="1433756" y="1448997"/>
                    <a:pt x="17960" y="33201"/>
                  </a:cubicBezTo>
                  <a:lnTo>
                    <a:pt x="33200" y="179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 cap="sq">
              <a:solidFill>
                <a:srgbClr val="34599C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1" name="Path1771"/>
            <p:cNvSpPr/>
            <p:nvPr/>
          </p:nvSpPr>
          <p:spPr>
            <a:xfrm>
              <a:off x="2109216" y="934212"/>
              <a:ext cx="713232" cy="713232"/>
            </a:xfrm>
            <a:custGeom>
              <a:avLst/>
              <a:gdLst/>
              <a:ahLst/>
              <a:cxnLst/>
              <a:rect l="l" t="t" r="r" b="b"/>
              <a:pathLst>
                <a:path w="713232" h="713232">
                  <a:moveTo>
                    <a:pt x="0" y="356616"/>
                  </a:moveTo>
                  <a:cubicBezTo>
                    <a:pt x="0" y="159639"/>
                    <a:pt x="159639" y="0"/>
                    <a:pt x="356616" y="0"/>
                  </a:cubicBezTo>
                  <a:cubicBezTo>
                    <a:pt x="553593" y="0"/>
                    <a:pt x="713232" y="159639"/>
                    <a:pt x="713232" y="356616"/>
                  </a:cubicBezTo>
                  <a:cubicBezTo>
                    <a:pt x="713232" y="553593"/>
                    <a:pt x="553593" y="713232"/>
                    <a:pt x="356616" y="713232"/>
                  </a:cubicBezTo>
                  <a:cubicBezTo>
                    <a:pt x="159639" y="713232"/>
                    <a:pt x="0" y="553593"/>
                    <a:pt x="0" y="35661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2" name="Path1772"/>
            <p:cNvSpPr/>
            <p:nvPr/>
          </p:nvSpPr>
          <p:spPr>
            <a:xfrm>
              <a:off x="2096516" y="921512"/>
              <a:ext cx="738632" cy="738632"/>
            </a:xfrm>
            <a:custGeom>
              <a:avLst/>
              <a:gdLst/>
              <a:ahLst/>
              <a:cxnLst/>
              <a:rect l="l" t="t" r="r" b="b"/>
              <a:pathLst>
                <a:path w="738632" h="738632">
                  <a:moveTo>
                    <a:pt x="12700" y="369316"/>
                  </a:moveTo>
                  <a:cubicBezTo>
                    <a:pt x="12700" y="172339"/>
                    <a:pt x="172339" y="12700"/>
                    <a:pt x="369316" y="12700"/>
                  </a:cubicBezTo>
                  <a:cubicBezTo>
                    <a:pt x="566293" y="12700"/>
                    <a:pt x="725932" y="172339"/>
                    <a:pt x="725932" y="369316"/>
                  </a:cubicBezTo>
                  <a:cubicBezTo>
                    <a:pt x="725932" y="566293"/>
                    <a:pt x="566293" y="725932"/>
                    <a:pt x="369316" y="725932"/>
                  </a:cubicBezTo>
                  <a:cubicBezTo>
                    <a:pt x="172339" y="725932"/>
                    <a:pt x="12700" y="566293"/>
                    <a:pt x="12700" y="3693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3" name="Path1773"/>
            <p:cNvSpPr/>
            <p:nvPr/>
          </p:nvSpPr>
          <p:spPr>
            <a:xfrm>
              <a:off x="2578608" y="1789176"/>
              <a:ext cx="713232" cy="713232"/>
            </a:xfrm>
            <a:custGeom>
              <a:avLst/>
              <a:gdLst/>
              <a:ahLst/>
              <a:cxnLst/>
              <a:rect l="l" t="t" r="r" b="b"/>
              <a:pathLst>
                <a:path w="713232" h="713232">
                  <a:moveTo>
                    <a:pt x="0" y="356616"/>
                  </a:moveTo>
                  <a:cubicBezTo>
                    <a:pt x="0" y="159639"/>
                    <a:pt x="159639" y="0"/>
                    <a:pt x="356616" y="0"/>
                  </a:cubicBezTo>
                  <a:cubicBezTo>
                    <a:pt x="553593" y="0"/>
                    <a:pt x="713232" y="159639"/>
                    <a:pt x="713232" y="356616"/>
                  </a:cubicBezTo>
                  <a:cubicBezTo>
                    <a:pt x="713232" y="553593"/>
                    <a:pt x="553593" y="713232"/>
                    <a:pt x="356616" y="713232"/>
                  </a:cubicBezTo>
                  <a:cubicBezTo>
                    <a:pt x="159639" y="713232"/>
                    <a:pt x="0" y="553593"/>
                    <a:pt x="0" y="35661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4" name="Path1774"/>
            <p:cNvSpPr/>
            <p:nvPr/>
          </p:nvSpPr>
          <p:spPr>
            <a:xfrm>
              <a:off x="2565908" y="1776476"/>
              <a:ext cx="738632" cy="738632"/>
            </a:xfrm>
            <a:custGeom>
              <a:avLst/>
              <a:gdLst/>
              <a:ahLst/>
              <a:cxnLst/>
              <a:rect l="l" t="t" r="r" b="b"/>
              <a:pathLst>
                <a:path w="738632" h="738632">
                  <a:moveTo>
                    <a:pt x="12700" y="369316"/>
                  </a:moveTo>
                  <a:cubicBezTo>
                    <a:pt x="12700" y="172339"/>
                    <a:pt x="172339" y="12700"/>
                    <a:pt x="369316" y="12700"/>
                  </a:cubicBezTo>
                  <a:cubicBezTo>
                    <a:pt x="566293" y="12700"/>
                    <a:pt x="725932" y="172339"/>
                    <a:pt x="725932" y="369316"/>
                  </a:cubicBezTo>
                  <a:cubicBezTo>
                    <a:pt x="725932" y="566293"/>
                    <a:pt x="566293" y="725932"/>
                    <a:pt x="369316" y="725932"/>
                  </a:cubicBezTo>
                  <a:cubicBezTo>
                    <a:pt x="172339" y="725932"/>
                    <a:pt x="12700" y="566293"/>
                    <a:pt x="12700" y="3693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5" name="Path1775"/>
            <p:cNvSpPr/>
            <p:nvPr/>
          </p:nvSpPr>
          <p:spPr>
            <a:xfrm>
              <a:off x="2793492" y="2645664"/>
              <a:ext cx="713232" cy="711708"/>
            </a:xfrm>
            <a:custGeom>
              <a:avLst/>
              <a:gdLst/>
              <a:ahLst/>
              <a:cxnLst/>
              <a:rect l="l" t="t" r="r" b="b"/>
              <a:pathLst>
                <a:path w="713232" h="711708">
                  <a:moveTo>
                    <a:pt x="0" y="355854"/>
                  </a:moveTo>
                  <a:cubicBezTo>
                    <a:pt x="0" y="159258"/>
                    <a:pt x="159639" y="0"/>
                    <a:pt x="356616" y="0"/>
                  </a:cubicBezTo>
                  <a:cubicBezTo>
                    <a:pt x="553593" y="0"/>
                    <a:pt x="713232" y="159258"/>
                    <a:pt x="713232" y="355854"/>
                  </a:cubicBezTo>
                  <a:cubicBezTo>
                    <a:pt x="713232" y="552323"/>
                    <a:pt x="553593" y="711708"/>
                    <a:pt x="356616" y="711708"/>
                  </a:cubicBezTo>
                  <a:cubicBezTo>
                    <a:pt x="159639" y="711708"/>
                    <a:pt x="0" y="552323"/>
                    <a:pt x="0" y="355854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6" name="Path1776"/>
            <p:cNvSpPr/>
            <p:nvPr/>
          </p:nvSpPr>
          <p:spPr>
            <a:xfrm>
              <a:off x="2780792" y="2632964"/>
              <a:ext cx="738632" cy="737108"/>
            </a:xfrm>
            <a:custGeom>
              <a:avLst/>
              <a:gdLst/>
              <a:ahLst/>
              <a:cxnLst/>
              <a:rect l="l" t="t" r="r" b="b"/>
              <a:pathLst>
                <a:path w="738632" h="737108">
                  <a:moveTo>
                    <a:pt x="12700" y="368554"/>
                  </a:moveTo>
                  <a:cubicBezTo>
                    <a:pt x="12700" y="171958"/>
                    <a:pt x="172339" y="12700"/>
                    <a:pt x="369316" y="12700"/>
                  </a:cubicBezTo>
                  <a:cubicBezTo>
                    <a:pt x="566293" y="12700"/>
                    <a:pt x="725932" y="171958"/>
                    <a:pt x="725932" y="368554"/>
                  </a:cubicBezTo>
                  <a:cubicBezTo>
                    <a:pt x="725932" y="565023"/>
                    <a:pt x="566293" y="724408"/>
                    <a:pt x="369316" y="724408"/>
                  </a:cubicBezTo>
                  <a:cubicBezTo>
                    <a:pt x="172339" y="724408"/>
                    <a:pt x="12700" y="565023"/>
                    <a:pt x="12700" y="368554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7" name="Path1777"/>
            <p:cNvSpPr/>
            <p:nvPr/>
          </p:nvSpPr>
          <p:spPr>
            <a:xfrm>
              <a:off x="2793492" y="3500628"/>
              <a:ext cx="713232" cy="711708"/>
            </a:xfrm>
            <a:custGeom>
              <a:avLst/>
              <a:gdLst/>
              <a:ahLst/>
              <a:cxnLst/>
              <a:rect l="l" t="t" r="r" b="b"/>
              <a:pathLst>
                <a:path w="713232" h="711708">
                  <a:moveTo>
                    <a:pt x="0" y="355854"/>
                  </a:moveTo>
                  <a:cubicBezTo>
                    <a:pt x="0" y="159258"/>
                    <a:pt x="159639" y="0"/>
                    <a:pt x="356616" y="0"/>
                  </a:cubicBezTo>
                  <a:cubicBezTo>
                    <a:pt x="553593" y="0"/>
                    <a:pt x="713232" y="159258"/>
                    <a:pt x="713232" y="355854"/>
                  </a:cubicBezTo>
                  <a:cubicBezTo>
                    <a:pt x="713232" y="552450"/>
                    <a:pt x="553593" y="711708"/>
                    <a:pt x="356616" y="711708"/>
                  </a:cubicBezTo>
                  <a:cubicBezTo>
                    <a:pt x="159639" y="711708"/>
                    <a:pt x="0" y="552450"/>
                    <a:pt x="0" y="355854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8" name="Path1778"/>
            <p:cNvSpPr/>
            <p:nvPr/>
          </p:nvSpPr>
          <p:spPr>
            <a:xfrm>
              <a:off x="2780792" y="3487928"/>
              <a:ext cx="738632" cy="737108"/>
            </a:xfrm>
            <a:custGeom>
              <a:avLst/>
              <a:gdLst/>
              <a:ahLst/>
              <a:cxnLst/>
              <a:rect l="l" t="t" r="r" b="b"/>
              <a:pathLst>
                <a:path w="738632" h="737108">
                  <a:moveTo>
                    <a:pt x="12700" y="368554"/>
                  </a:moveTo>
                  <a:cubicBezTo>
                    <a:pt x="12700" y="171958"/>
                    <a:pt x="172339" y="12700"/>
                    <a:pt x="369316" y="12700"/>
                  </a:cubicBezTo>
                  <a:cubicBezTo>
                    <a:pt x="566293" y="12700"/>
                    <a:pt x="725932" y="171958"/>
                    <a:pt x="725932" y="368554"/>
                  </a:cubicBezTo>
                  <a:cubicBezTo>
                    <a:pt x="725932" y="565150"/>
                    <a:pt x="566293" y="724408"/>
                    <a:pt x="369316" y="724408"/>
                  </a:cubicBezTo>
                  <a:cubicBezTo>
                    <a:pt x="172339" y="724408"/>
                    <a:pt x="12700" y="565150"/>
                    <a:pt x="12700" y="368554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79" name="Path1779"/>
            <p:cNvSpPr/>
            <p:nvPr/>
          </p:nvSpPr>
          <p:spPr>
            <a:xfrm>
              <a:off x="2578608" y="4355593"/>
              <a:ext cx="713232" cy="713231"/>
            </a:xfrm>
            <a:custGeom>
              <a:avLst/>
              <a:gdLst/>
              <a:ahLst/>
              <a:cxnLst/>
              <a:rect l="l" t="t" r="r" b="b"/>
              <a:pathLst>
                <a:path w="713232" h="713231">
                  <a:moveTo>
                    <a:pt x="0" y="356616"/>
                  </a:moveTo>
                  <a:cubicBezTo>
                    <a:pt x="0" y="159639"/>
                    <a:pt x="159639" y="0"/>
                    <a:pt x="356616" y="0"/>
                  </a:cubicBezTo>
                  <a:cubicBezTo>
                    <a:pt x="553593" y="0"/>
                    <a:pt x="713232" y="159639"/>
                    <a:pt x="713232" y="356616"/>
                  </a:cubicBezTo>
                  <a:cubicBezTo>
                    <a:pt x="713232" y="553593"/>
                    <a:pt x="553593" y="713232"/>
                    <a:pt x="356616" y="713232"/>
                  </a:cubicBezTo>
                  <a:cubicBezTo>
                    <a:pt x="159639" y="713232"/>
                    <a:pt x="0" y="553593"/>
                    <a:pt x="0" y="35661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80" name="Path1780"/>
            <p:cNvSpPr/>
            <p:nvPr/>
          </p:nvSpPr>
          <p:spPr>
            <a:xfrm>
              <a:off x="2565908" y="4342893"/>
              <a:ext cx="738632" cy="738631"/>
            </a:xfrm>
            <a:custGeom>
              <a:avLst/>
              <a:gdLst/>
              <a:ahLst/>
              <a:cxnLst/>
              <a:rect l="l" t="t" r="r" b="b"/>
              <a:pathLst>
                <a:path w="738632" h="738631">
                  <a:moveTo>
                    <a:pt x="12700" y="369316"/>
                  </a:moveTo>
                  <a:cubicBezTo>
                    <a:pt x="12700" y="172339"/>
                    <a:pt x="172339" y="12700"/>
                    <a:pt x="369316" y="12700"/>
                  </a:cubicBezTo>
                  <a:cubicBezTo>
                    <a:pt x="566293" y="12700"/>
                    <a:pt x="725932" y="172339"/>
                    <a:pt x="725932" y="369316"/>
                  </a:cubicBezTo>
                  <a:cubicBezTo>
                    <a:pt x="725932" y="566293"/>
                    <a:pt x="566293" y="725932"/>
                    <a:pt x="369316" y="725932"/>
                  </a:cubicBezTo>
                  <a:cubicBezTo>
                    <a:pt x="172339" y="725932"/>
                    <a:pt x="12700" y="566293"/>
                    <a:pt x="12700" y="3693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81" name="Path1781"/>
            <p:cNvSpPr/>
            <p:nvPr/>
          </p:nvSpPr>
          <p:spPr>
            <a:xfrm>
              <a:off x="2109216" y="5210556"/>
              <a:ext cx="713232" cy="713232"/>
            </a:xfrm>
            <a:custGeom>
              <a:avLst/>
              <a:gdLst/>
              <a:ahLst/>
              <a:cxnLst/>
              <a:rect l="l" t="t" r="r" b="b"/>
              <a:pathLst>
                <a:path w="713232" h="713232">
                  <a:moveTo>
                    <a:pt x="0" y="356616"/>
                  </a:moveTo>
                  <a:cubicBezTo>
                    <a:pt x="0" y="159639"/>
                    <a:pt x="159639" y="0"/>
                    <a:pt x="356616" y="0"/>
                  </a:cubicBezTo>
                  <a:cubicBezTo>
                    <a:pt x="553593" y="0"/>
                    <a:pt x="713232" y="159639"/>
                    <a:pt x="713232" y="356616"/>
                  </a:cubicBezTo>
                  <a:cubicBezTo>
                    <a:pt x="713232" y="553568"/>
                    <a:pt x="553593" y="713232"/>
                    <a:pt x="356616" y="713232"/>
                  </a:cubicBezTo>
                  <a:cubicBezTo>
                    <a:pt x="159639" y="713232"/>
                    <a:pt x="0" y="553568"/>
                    <a:pt x="0" y="356616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sq">
              <a:solidFill>
                <a:srgbClr val="FFFFFF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  <p:sp>
          <p:nvSpPr>
            <p:cNvPr id="1782" name="Path1782"/>
            <p:cNvSpPr/>
            <p:nvPr/>
          </p:nvSpPr>
          <p:spPr>
            <a:xfrm>
              <a:off x="2096516" y="5197856"/>
              <a:ext cx="738632" cy="738632"/>
            </a:xfrm>
            <a:custGeom>
              <a:avLst/>
              <a:gdLst/>
              <a:ahLst/>
              <a:cxnLst/>
              <a:rect l="l" t="t" r="r" b="b"/>
              <a:pathLst>
                <a:path w="738632" h="738632">
                  <a:moveTo>
                    <a:pt x="12700" y="369316"/>
                  </a:moveTo>
                  <a:cubicBezTo>
                    <a:pt x="12700" y="172339"/>
                    <a:pt x="172339" y="12700"/>
                    <a:pt x="369316" y="12700"/>
                  </a:cubicBezTo>
                  <a:cubicBezTo>
                    <a:pt x="566293" y="12700"/>
                    <a:pt x="725932" y="172339"/>
                    <a:pt x="725932" y="369316"/>
                  </a:cubicBezTo>
                  <a:cubicBezTo>
                    <a:pt x="725932" y="566268"/>
                    <a:pt x="566293" y="725932"/>
                    <a:pt x="369316" y="725932"/>
                  </a:cubicBezTo>
                  <a:cubicBezTo>
                    <a:pt x="172339" y="725932"/>
                    <a:pt x="12700" y="566268"/>
                    <a:pt x="12700" y="369316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12700" cap="sq">
              <a:solidFill>
                <a:srgbClr val="4472C4"/>
              </a:solidFill>
              <a:prstDash val="solid"/>
            </a:ln>
          </p:spPr>
          <p:txBody>
            <a:bodyPr rtlCol="0" anchor="ctr"/>
            <a:lstStyle/>
            <a:p>
              <a:pPr algn="ctr"/>
              <a:endParaRPr lang="en-US" altLang="zh-CN"/>
            </a:p>
          </p:txBody>
        </p:sp>
      </p:grpSp>
      <p:sp>
        <p:nvSpPr>
          <p:cNvPr id="1783" name="Text Box1783"/>
          <p:cNvSpPr txBox="1"/>
          <p:nvPr/>
        </p:nvSpPr>
        <p:spPr>
          <a:xfrm>
            <a:off x="2453132" y="991616"/>
            <a:ext cx="7642354" cy="59690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624"/>
              </a:lnSpc>
            </a:pPr>
            <a:endParaRPr/>
          </a:p>
          <a:p>
            <a:pPr marL="466598" marR="257240" algn="l" rtl="0">
              <a:lnSpc>
                <a:spcPts val="1782"/>
              </a:lnSpc>
            </a:pPr>
            <a:r>
              <a:rPr lang="en-US" altLang="zh-CN" sz="1700" spc="-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Defense</a:t>
            </a:r>
            <a:r>
              <a:rPr lang="en-US" altLang="zh-CN" sz="1700" spc="-1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in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depth</a:t>
            </a:r>
            <a:r>
              <a:rPr lang="en-US" altLang="zh-CN" sz="1700" spc="-2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uses</a:t>
            </a:r>
            <a:r>
              <a:rPr lang="en-US" altLang="zh-CN" sz="1700" spc="-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technology</a:t>
            </a:r>
            <a:r>
              <a:rPr lang="en-US" altLang="zh-CN" sz="1700" spc="-3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controls</a:t>
            </a:r>
            <a:r>
              <a:rPr lang="en-US" altLang="zh-CN" sz="1700" spc="-3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at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each</a:t>
            </a:r>
            <a:r>
              <a:rPr lang="en-US" altLang="zh-CN" sz="1700" spc="-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level</a:t>
            </a:r>
            <a:r>
              <a:rPr lang="en-US" altLang="zh-CN" sz="1700" spc="-1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for</a:t>
            </a:r>
            <a:r>
              <a:rPr lang="en-US" altLang="zh-CN" sz="1700" spc="-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comprehensive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1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1784" name="Text Box1784"/>
          <p:cNvSpPr txBox="1"/>
          <p:nvPr/>
        </p:nvSpPr>
        <p:spPr>
          <a:xfrm>
            <a:off x="2922524" y="1848104"/>
            <a:ext cx="7172960" cy="595376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53"/>
              </a:lnSpc>
            </a:pPr>
            <a:endParaRPr/>
          </a:p>
          <a:p>
            <a:pPr marL="466217" algn="l" rtl="0">
              <a:lnSpc>
                <a:spcPts val="1704"/>
              </a:lnSpc>
            </a:pP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It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adapts</a:t>
            </a:r>
            <a:r>
              <a:rPr lang="en-US" altLang="zh-CN" sz="1700" spc="-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7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diverse</a:t>
            </a:r>
            <a:r>
              <a:rPr lang="en-US" altLang="zh-CN" sz="1700" spc="-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challenges</a:t>
            </a:r>
            <a:r>
              <a:rPr lang="en-US" altLang="zh-CN" sz="1700" spc="-4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across</a:t>
            </a:r>
            <a:r>
              <a:rPr lang="en-US" altLang="zh-CN" sz="1700" spc="-2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levels.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1785" name="Text Box1785"/>
          <p:cNvSpPr txBox="1"/>
          <p:nvPr/>
        </p:nvSpPr>
        <p:spPr>
          <a:xfrm>
            <a:off x="3137408" y="2703068"/>
            <a:ext cx="6958076" cy="59690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56"/>
              </a:lnSpc>
            </a:pPr>
            <a:endParaRPr/>
          </a:p>
          <a:p>
            <a:pPr marL="465963" algn="l" rtl="0">
              <a:lnSpc>
                <a:spcPts val="1706"/>
              </a:lnSpc>
            </a:pP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Multi-layered</a:t>
            </a:r>
            <a:r>
              <a:rPr lang="en-US" altLang="zh-CN" sz="1700" spc="-4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700" spc="-4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reduces</a:t>
            </a:r>
            <a:r>
              <a:rPr lang="en-US" altLang="zh-CN" sz="1700" spc="-3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breach</a:t>
            </a:r>
            <a:r>
              <a:rPr lang="en-US" altLang="zh-CN" sz="1700" spc="-1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risks.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1786" name="Text Box1786"/>
          <p:cNvSpPr txBox="1"/>
          <p:nvPr/>
        </p:nvSpPr>
        <p:spPr>
          <a:xfrm>
            <a:off x="3137408" y="3558032"/>
            <a:ext cx="6958076" cy="59690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60"/>
              </a:lnSpc>
            </a:pPr>
            <a:endParaRPr/>
          </a:p>
          <a:p>
            <a:pPr marL="465963" algn="l" rtl="0">
              <a:lnSpc>
                <a:spcPts val="1704"/>
              </a:lnSpc>
            </a:pP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Covers</a:t>
            </a:r>
            <a:r>
              <a:rPr lang="en-US" altLang="zh-CN" sz="1700" spc="-3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physical,</a:t>
            </a:r>
            <a:r>
              <a:rPr lang="en-US" altLang="zh-CN" sz="1700" spc="-3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network,</a:t>
            </a:r>
            <a:r>
              <a:rPr lang="en-US" altLang="zh-CN" sz="1700" spc="-4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admin</a:t>
            </a:r>
            <a:r>
              <a:rPr lang="en-US" altLang="zh-CN" sz="1700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controls,</a:t>
            </a:r>
            <a:r>
              <a:rPr lang="en-US" altLang="zh-CN" sz="1700" spc="-3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5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altLang="zh-CN" sz="1700" spc="-2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analysis.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1787" name="Text Box1787"/>
          <p:cNvSpPr txBox="1"/>
          <p:nvPr/>
        </p:nvSpPr>
        <p:spPr>
          <a:xfrm>
            <a:off x="2922524" y="4414520"/>
            <a:ext cx="7172960" cy="595376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56"/>
              </a:lnSpc>
            </a:pPr>
            <a:endParaRPr/>
          </a:p>
          <a:p>
            <a:pPr marL="466217" algn="l" rtl="0">
              <a:lnSpc>
                <a:spcPts val="1704"/>
              </a:lnSpc>
            </a:pP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Ensures</a:t>
            </a:r>
            <a:r>
              <a:rPr lang="en-US" altLang="zh-CN" sz="1700" spc="-27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network</a:t>
            </a:r>
            <a:r>
              <a:rPr lang="en-US" altLang="zh-CN" sz="1700" spc="-3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security</a:t>
            </a:r>
            <a:r>
              <a:rPr lang="en-US" altLang="zh-CN" sz="1700" spc="-4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with</a:t>
            </a:r>
            <a:r>
              <a:rPr lang="en-US" altLang="zh-CN" sz="1700" spc="-36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specific</a:t>
            </a:r>
            <a:r>
              <a:rPr lang="en-US" altLang="zh-CN" sz="1700" spc="-2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technologies.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1788" name="Text Box1788"/>
          <p:cNvSpPr txBox="1"/>
          <p:nvPr/>
        </p:nvSpPr>
        <p:spPr>
          <a:xfrm>
            <a:off x="2453132" y="5269484"/>
            <a:ext cx="7642354" cy="596900"/>
          </a:xfrm>
          <a:prstGeom prst="rect">
            <a:avLst/>
          </a:prstGeom>
          <a:solidFill>
            <a:srgbClr val="00A2C3"/>
          </a:solidFill>
          <a:ln w="12700">
            <a:solidFill>
              <a:srgbClr val="FFFFFF"/>
            </a:solidFill>
          </a:ln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1563"/>
              </a:lnSpc>
            </a:pPr>
            <a:endParaRPr/>
          </a:p>
          <a:p>
            <a:pPr marL="466598" algn="l" rtl="0">
              <a:lnSpc>
                <a:spcPts val="1704"/>
              </a:lnSpc>
            </a:pPr>
            <a:r>
              <a:rPr lang="en-US" altLang="zh-CN" sz="1700" spc="-12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Offers</a:t>
            </a:r>
            <a:r>
              <a:rPr lang="en-US" altLang="zh-CN" sz="1700" spc="-2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</a:t>
            </a:r>
            <a:r>
              <a:rPr lang="en-US" altLang="zh-CN" sz="17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holistic</a:t>
            </a:r>
            <a:r>
              <a:rPr lang="en-US" altLang="zh-CN" sz="1700" spc="-3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approach</a:t>
            </a:r>
            <a:r>
              <a:rPr lang="en-US" altLang="zh-CN" sz="1700" spc="-28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to</a:t>
            </a:r>
            <a:r>
              <a:rPr lang="en-US" altLang="zh-CN" sz="1700" spc="-14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-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protect</a:t>
            </a:r>
            <a:r>
              <a:rPr lang="en-US" altLang="zh-CN" sz="1700" spc="-29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altLang="zh-CN" sz="1700" spc="3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assets.</a:t>
            </a:r>
            <a:endParaRPr lang="en-US" altLang="zh-CN" sz="1700">
              <a:latin typeface="Calibri"/>
              <a:ea typeface="Calibri"/>
              <a:cs typeface="Calibri"/>
            </a:endParaRPr>
          </a:p>
        </p:txBody>
      </p:sp>
      <p:sp>
        <p:nvSpPr>
          <p:cNvPr id="1789" name="Text Box1789"/>
          <p:cNvSpPr txBox="1"/>
          <p:nvPr/>
        </p:nvSpPr>
        <p:spPr>
          <a:xfrm>
            <a:off x="500177" y="2725192"/>
            <a:ext cx="1577719" cy="686105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-63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Wrap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  <p:sp>
        <p:nvSpPr>
          <p:cNvPr id="1790" name="Text Box1790"/>
          <p:cNvSpPr txBox="1"/>
          <p:nvPr/>
        </p:nvSpPr>
        <p:spPr>
          <a:xfrm>
            <a:off x="861365" y="3548406"/>
            <a:ext cx="854594" cy="686104"/>
          </a:xfrm>
          <a:prstGeom prst="rect">
            <a:avLst/>
          </a:prstGeom>
        </p:spPr>
        <p:txBody>
          <a:bodyPr wrap="square" lIns="0" tIns="0" rIns="0" rtlCol="0">
            <a:spAutoFit/>
          </a:bodyPr>
          <a:lstStyle/>
          <a:p>
            <a:pPr algn="l">
              <a:lnSpc>
                <a:spcPts val="0"/>
              </a:lnSpc>
            </a:pPr>
            <a:endParaRPr/>
          </a:p>
          <a:p>
            <a:pPr algn="l" rtl="0">
              <a:lnSpc>
                <a:spcPts val="5402"/>
              </a:lnSpc>
            </a:pPr>
            <a:r>
              <a:rPr lang="en-US" altLang="zh-CN" sz="5400" b="1" spc="0" dirty="0">
                <a:solidFill>
                  <a:srgbClr val="00A2C3"/>
                </a:solidFill>
                <a:latin typeface="Calibri"/>
                <a:ea typeface="Calibri"/>
                <a:cs typeface="Calibri"/>
              </a:rPr>
              <a:t>Up</a:t>
            </a:r>
            <a:endParaRPr lang="en-US" altLang="zh-CN" sz="54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108</Words>
  <Application>Microsoft Office PowerPoint</Application>
  <PresentationFormat>Widescreen</PresentationFormat>
  <Paragraphs>47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ws</dc:creator>
  <cp:lastModifiedBy>Alireza Nk</cp:lastModifiedBy>
  <cp:revision>12</cp:revision>
  <dcterms:created xsi:type="dcterms:W3CDTF">2017-10-23T09:06:44Z</dcterms:created>
  <dcterms:modified xsi:type="dcterms:W3CDTF">2026-02-12T09:47:30Z</dcterms:modified>
</cp:coreProperties>
</file>