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7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6564" autoAdjust="0"/>
  </p:normalViewPr>
  <p:slideViewPr>
    <p:cSldViewPr>
      <p:cViewPr varScale="1">
        <p:scale>
          <a:sx n="59" d="100"/>
          <a:sy n="59" d="100"/>
        </p:scale>
        <p:origin x="1311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9AB49-71B0-4512-8579-11B02C9E9DC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AD2FE-CFCE-4168-8650-0D3C73C8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92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6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0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60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22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4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5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9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0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AD2FE-CFCE-4168-8650-0D3C73C826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Image14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434" name="Image14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sp>
        <p:nvSpPr>
          <p:cNvPr id="1435" name="Text Box1435"/>
          <p:cNvSpPr txBox="1"/>
          <p:nvPr/>
        </p:nvSpPr>
        <p:spPr>
          <a:xfrm>
            <a:off x="396240" y="2914675"/>
            <a:ext cx="2757352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b="1" spc="6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Cyber</a:t>
            </a:r>
            <a:r>
              <a:rPr lang="en-US" altLang="zh-CN" sz="4000" b="1" spc="-84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000" b="1" spc="-28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Attacks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36" name="Text Box1436"/>
          <p:cNvSpPr txBox="1"/>
          <p:nvPr/>
        </p:nvSpPr>
        <p:spPr>
          <a:xfrm>
            <a:off x="396240" y="3463798"/>
            <a:ext cx="1007917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14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Intro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" name="Image14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483" name="Text Box1483"/>
          <p:cNvSpPr txBox="1"/>
          <p:nvPr/>
        </p:nvSpPr>
        <p:spPr>
          <a:xfrm>
            <a:off x="929640" y="2189887"/>
            <a:ext cx="2102590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Stuxnet</a:t>
            </a:r>
            <a:endParaRPr lang="en-US" altLang="zh-CN" sz="5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84" name="Text Box1484"/>
          <p:cNvSpPr txBox="1"/>
          <p:nvPr/>
        </p:nvSpPr>
        <p:spPr>
          <a:xfrm>
            <a:off x="929640" y="3101673"/>
            <a:ext cx="3443280" cy="3221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36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200" spc="41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3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Targeted</a:t>
            </a:r>
            <a:r>
              <a:rPr lang="en-US" altLang="zh-CN" sz="2200" b="1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2200" b="1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2200">
              <a:latin typeface="Calibri"/>
              <a:ea typeface="Calibri"/>
              <a:cs typeface="Calibri"/>
            </a:endParaRPr>
          </a:p>
        </p:txBody>
      </p:sp>
      <p:sp>
        <p:nvSpPr>
          <p:cNvPr id="1485" name="Text Box1485"/>
          <p:cNvSpPr txBox="1"/>
          <p:nvPr/>
        </p:nvSpPr>
        <p:spPr>
          <a:xfrm>
            <a:off x="929640" y="3445821"/>
            <a:ext cx="2956761" cy="32247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39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200" spc="41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Complexity</a:t>
            </a:r>
            <a:r>
              <a:rPr lang="en-US" altLang="zh-CN" sz="22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2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Stealth</a:t>
            </a:r>
            <a:endParaRPr lang="en-US" altLang="zh-CN" sz="2200">
              <a:latin typeface="Calibri"/>
              <a:ea typeface="Calibri"/>
              <a:cs typeface="Calibri"/>
            </a:endParaRPr>
          </a:p>
        </p:txBody>
      </p:sp>
      <p:sp>
        <p:nvSpPr>
          <p:cNvPr id="1486" name="Text Box1486"/>
          <p:cNvSpPr txBox="1"/>
          <p:nvPr/>
        </p:nvSpPr>
        <p:spPr>
          <a:xfrm>
            <a:off x="929640" y="3790775"/>
            <a:ext cx="2228426" cy="3221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36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200" spc="41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Precision</a:t>
            </a:r>
            <a:r>
              <a:rPr lang="en-US" altLang="zh-CN" sz="2200" b="1" spc="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Attacks</a:t>
            </a:r>
            <a:endParaRPr lang="en-US" altLang="zh-CN" sz="2200">
              <a:latin typeface="Calibri"/>
              <a:ea typeface="Calibri"/>
              <a:cs typeface="Calibri"/>
            </a:endParaRPr>
          </a:p>
        </p:txBody>
      </p:sp>
      <p:sp>
        <p:nvSpPr>
          <p:cNvPr id="1487" name="Text Box1487"/>
          <p:cNvSpPr txBox="1"/>
          <p:nvPr/>
        </p:nvSpPr>
        <p:spPr>
          <a:xfrm>
            <a:off x="929640" y="4135199"/>
            <a:ext cx="1776621" cy="3221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36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200" spc="41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Dual</a:t>
            </a:r>
            <a:r>
              <a:rPr lang="en-US" altLang="zh-CN" sz="2200" b="1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Payload</a:t>
            </a:r>
            <a:endParaRPr lang="en-US" altLang="zh-CN" sz="2200">
              <a:latin typeface="Calibri"/>
              <a:ea typeface="Calibri"/>
              <a:cs typeface="Calibri"/>
            </a:endParaRPr>
          </a:p>
        </p:txBody>
      </p:sp>
      <p:sp>
        <p:nvSpPr>
          <p:cNvPr id="1488" name="Text Box1488"/>
          <p:cNvSpPr txBox="1"/>
          <p:nvPr/>
        </p:nvSpPr>
        <p:spPr>
          <a:xfrm>
            <a:off x="929640" y="4479623"/>
            <a:ext cx="4780568" cy="6666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24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200" spc="41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Collateral</a:t>
            </a:r>
            <a:r>
              <a:rPr lang="en-US" altLang="zh-CN" sz="2200" b="1" spc="3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Damage</a:t>
            </a:r>
            <a:r>
              <a:rPr lang="en-US" altLang="zh-CN" sz="2200" b="1" spc="3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Public</a:t>
            </a:r>
            <a:r>
              <a:rPr lang="en-US" altLang="zh-CN" sz="2200" b="1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Exposure</a:t>
            </a:r>
            <a:r>
              <a:rPr lang="en-US" altLang="zh-CN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200" spc="41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Escalation</a:t>
            </a:r>
            <a:r>
              <a:rPr lang="en-US" altLang="zh-CN" sz="2200" b="1" spc="3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200" b="1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22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Warfare</a:t>
            </a:r>
            <a:endParaRPr lang="en-US" altLang="zh-CN" sz="2200">
              <a:latin typeface="Calibri"/>
              <a:ea typeface="Calibri"/>
              <a:cs typeface="Calibri"/>
            </a:endParaRPr>
          </a:p>
        </p:txBody>
      </p:sp>
      <p:sp>
        <p:nvSpPr>
          <p:cNvPr id="1489" name="Text Box1489"/>
          <p:cNvSpPr txBox="1"/>
          <p:nvPr/>
        </p:nvSpPr>
        <p:spPr>
          <a:xfrm>
            <a:off x="929640" y="5168725"/>
            <a:ext cx="3192835" cy="3221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36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200" spc="41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Implications</a:t>
            </a:r>
            <a:r>
              <a:rPr lang="en-US" altLang="zh-CN" sz="2200" b="1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Debates</a:t>
            </a:r>
            <a:endParaRPr lang="en-US" altLang="zh-CN" sz="2200">
              <a:latin typeface="Calibri"/>
              <a:ea typeface="Calibri"/>
              <a:cs typeface="Calibri"/>
            </a:endParaRPr>
          </a:p>
        </p:txBody>
      </p:sp>
      <p:sp>
        <p:nvSpPr>
          <p:cNvPr id="1490" name="Text Box1490"/>
          <p:cNvSpPr txBox="1"/>
          <p:nvPr/>
        </p:nvSpPr>
        <p:spPr>
          <a:xfrm>
            <a:off x="929640" y="5513200"/>
            <a:ext cx="3216224" cy="3221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36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200" spc="41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Wake-Up</a:t>
            </a:r>
            <a:r>
              <a:rPr lang="en-US" altLang="zh-CN" sz="2200" b="1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Call</a:t>
            </a:r>
            <a:r>
              <a:rPr lang="en-US" altLang="zh-CN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200" b="1" spc="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22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30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1" name="Image14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492" name="Path1492"/>
          <p:cNvSpPr/>
          <p:nvPr/>
        </p:nvSpPr>
        <p:spPr>
          <a:xfrm>
            <a:off x="0" y="5574792"/>
            <a:ext cx="9785604" cy="685800"/>
          </a:xfrm>
          <a:custGeom>
            <a:avLst/>
            <a:gdLst/>
            <a:ahLst/>
            <a:cxnLst/>
            <a:rect l="l" t="t" r="r" b="b"/>
            <a:pathLst>
              <a:path w="9785604" h="685800">
                <a:moveTo>
                  <a:pt x="0" y="685800"/>
                </a:moveTo>
                <a:lnTo>
                  <a:pt x="9785604" y="685800"/>
                </a:lnTo>
                <a:lnTo>
                  <a:pt x="9785604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ED7D31">
              <a:alpha val="100000"/>
            </a:srgbClr>
          </a:solidFill>
          <a:ln w="0" cap="sq">
            <a:solidFill>
              <a:srgbClr val="ED7D31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93" name="Text Box1493"/>
          <p:cNvSpPr txBox="1"/>
          <p:nvPr/>
        </p:nvSpPr>
        <p:spPr>
          <a:xfrm>
            <a:off x="495910" y="4584980"/>
            <a:ext cx="6211172" cy="838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02"/>
              </a:lnSpc>
            </a:pPr>
            <a:r>
              <a:rPr lang="en-US" altLang="zh-CN" sz="6600" spc="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Solarwinds</a:t>
            </a:r>
            <a:r>
              <a:rPr lang="en-US" altLang="zh-CN" sz="66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6600" spc="-1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Breach</a:t>
            </a:r>
            <a:endParaRPr lang="en-US" altLang="zh-CN" sz="66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4" name="Image14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1495" name="Path1495"/>
          <p:cNvSpPr/>
          <p:nvPr/>
        </p:nvSpPr>
        <p:spPr>
          <a:xfrm>
            <a:off x="481584" y="626364"/>
            <a:ext cx="704088" cy="146304"/>
          </a:xfrm>
          <a:custGeom>
            <a:avLst/>
            <a:gdLst/>
            <a:ahLst/>
            <a:cxnLst/>
            <a:rect l="l" t="t" r="r" b="b"/>
            <a:pathLst>
              <a:path w="704088" h="146304">
                <a:moveTo>
                  <a:pt x="0" y="146304"/>
                </a:moveTo>
                <a:lnTo>
                  <a:pt x="704088" y="146304"/>
                </a:lnTo>
                <a:lnTo>
                  <a:pt x="704088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ED7D31">
              <a:alpha val="100000"/>
            </a:srgbClr>
          </a:solidFill>
          <a:ln w="0" cap="sq">
            <a:solidFill>
              <a:srgbClr val="ED7D31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96" name="Path1496"/>
          <p:cNvSpPr/>
          <p:nvPr/>
        </p:nvSpPr>
        <p:spPr>
          <a:xfrm>
            <a:off x="481584" y="4547616"/>
            <a:ext cx="3977641" cy="18288"/>
          </a:xfrm>
          <a:custGeom>
            <a:avLst/>
            <a:gdLst/>
            <a:ahLst/>
            <a:cxnLst/>
            <a:rect l="l" t="t" r="r" b="b"/>
            <a:pathLst>
              <a:path w="3977641" h="18288">
                <a:moveTo>
                  <a:pt x="0" y="18288"/>
                </a:moveTo>
                <a:lnTo>
                  <a:pt x="3977640" y="18288"/>
                </a:lnTo>
                <a:lnTo>
                  <a:pt x="3977640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97" name="Text Box1497"/>
          <p:cNvSpPr txBox="1"/>
          <p:nvPr/>
        </p:nvSpPr>
        <p:spPr>
          <a:xfrm>
            <a:off x="569366" y="2346071"/>
            <a:ext cx="2194256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Bowman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98" name="Text Box1498"/>
          <p:cNvSpPr txBox="1"/>
          <p:nvPr/>
        </p:nvSpPr>
        <p:spPr>
          <a:xfrm>
            <a:off x="569366" y="3004439"/>
            <a:ext cx="3150109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spc="-1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Avenue</a:t>
            </a:r>
            <a:r>
              <a:rPr lang="en-US" altLang="zh-CN" sz="4800" spc="1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Dam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99" name="Text Box1499"/>
          <p:cNvSpPr txBox="1"/>
          <p:nvPr/>
        </p:nvSpPr>
        <p:spPr>
          <a:xfrm>
            <a:off x="569366" y="3662579"/>
            <a:ext cx="1514680" cy="609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2"/>
              </a:lnSpc>
            </a:pPr>
            <a:r>
              <a:rPr lang="en-US" altLang="zh-CN" sz="4800" spc="-3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attack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0" name="Image1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1501" name="Text Box1501"/>
          <p:cNvSpPr txBox="1"/>
          <p:nvPr/>
        </p:nvSpPr>
        <p:spPr>
          <a:xfrm>
            <a:off x="929640" y="525932"/>
            <a:ext cx="2838092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b="1" spc="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Russian</a:t>
            </a:r>
            <a:r>
              <a:rPr lang="en-US" altLang="zh-CN" sz="4000" b="1" spc="-8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000" b="1" spc="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Cyber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502" name="Text Box1502"/>
          <p:cNvSpPr txBox="1"/>
          <p:nvPr/>
        </p:nvSpPr>
        <p:spPr>
          <a:xfrm>
            <a:off x="929640" y="1075055"/>
            <a:ext cx="2073143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2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attacks</a:t>
            </a:r>
            <a:r>
              <a:rPr lang="en-US" altLang="zh-CN" sz="4000" b="1" spc="-6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000" b="1" spc="2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on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503" name="Text Box1503"/>
          <p:cNvSpPr txBox="1"/>
          <p:nvPr/>
        </p:nvSpPr>
        <p:spPr>
          <a:xfrm>
            <a:off x="929640" y="1623695"/>
            <a:ext cx="1594578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Ukraine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504" name="Text Box1504"/>
          <p:cNvSpPr txBox="1"/>
          <p:nvPr/>
        </p:nvSpPr>
        <p:spPr>
          <a:xfrm>
            <a:off x="929640" y="2500249"/>
            <a:ext cx="3163520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Ukrainian 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power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grid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505" name="Text Box1505"/>
          <p:cNvSpPr txBox="1"/>
          <p:nvPr/>
        </p:nvSpPr>
        <p:spPr>
          <a:xfrm>
            <a:off x="929640" y="2829204"/>
            <a:ext cx="3393949" cy="96377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30"/>
              </a:lnSpc>
            </a:pP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was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targeted</a:t>
            </a:r>
            <a:r>
              <a:rPr lang="en-US" altLang="zh-CN" sz="24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attacks.</a:t>
            </a:r>
            <a:r>
              <a:rPr lang="en-US" altLang="zh-CN" sz="2400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first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attack,</a:t>
            </a:r>
            <a:r>
              <a:rPr lang="en-US" altLang="zh-CN" sz="2400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hackers</a:t>
            </a:r>
            <a:r>
              <a:rPr lang="en-US" altLang="zh-CN" sz="2400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successfully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506" name="Text Box1506"/>
          <p:cNvSpPr txBox="1"/>
          <p:nvPr/>
        </p:nvSpPr>
        <p:spPr>
          <a:xfrm>
            <a:off x="929640" y="3817366"/>
            <a:ext cx="3123591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compromised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SCADA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507" name="Text Box1507"/>
          <p:cNvSpPr txBox="1"/>
          <p:nvPr/>
        </p:nvSpPr>
        <p:spPr>
          <a:xfrm>
            <a:off x="929640" y="4146550"/>
            <a:ext cx="2990698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three</a:t>
            </a:r>
            <a:r>
              <a:rPr lang="en-US" altLang="zh-CN" sz="24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energy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508" name="Text Box1508"/>
          <p:cNvSpPr txBox="1"/>
          <p:nvPr/>
        </p:nvSpPr>
        <p:spPr>
          <a:xfrm>
            <a:off x="929640" y="4475988"/>
            <a:ext cx="2956255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distribution</a:t>
            </a:r>
            <a:r>
              <a:rPr lang="en-US" altLang="zh-CN" sz="2400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companies,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509" name="Text Box1509"/>
          <p:cNvSpPr txBox="1"/>
          <p:nvPr/>
        </p:nvSpPr>
        <p:spPr>
          <a:xfrm>
            <a:off x="929640" y="4805172"/>
            <a:ext cx="3137611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resulting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widespread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510" name="Text Box1510"/>
          <p:cNvSpPr txBox="1"/>
          <p:nvPr/>
        </p:nvSpPr>
        <p:spPr>
          <a:xfrm>
            <a:off x="929640" y="5134356"/>
            <a:ext cx="3412541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power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outage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affected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511" name="Text Box1511"/>
          <p:cNvSpPr txBox="1"/>
          <p:nvPr/>
        </p:nvSpPr>
        <p:spPr>
          <a:xfrm>
            <a:off x="929640" y="5463540"/>
            <a:ext cx="2876703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approximately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225,000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512" name="Text Box1512"/>
          <p:cNvSpPr txBox="1"/>
          <p:nvPr/>
        </p:nvSpPr>
        <p:spPr>
          <a:xfrm>
            <a:off x="929640" y="5792496"/>
            <a:ext cx="1320456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customers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Image15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" name="Image15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"/>
            <a:ext cx="12192000" cy="6857873"/>
          </a:xfrm>
          <a:prstGeom prst="rect">
            <a:avLst/>
          </a:prstGeom>
          <a:noFill/>
        </p:spPr>
      </p:pic>
      <p:sp>
        <p:nvSpPr>
          <p:cNvPr id="1515" name="Text Box1515"/>
          <p:cNvSpPr txBox="1"/>
          <p:nvPr/>
        </p:nvSpPr>
        <p:spPr>
          <a:xfrm>
            <a:off x="731520" y="555396"/>
            <a:ext cx="3906298" cy="6220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98"/>
              </a:lnSpc>
            </a:pPr>
            <a:r>
              <a:rPr lang="en-US" altLang="zh-CN" sz="4900" spc="-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CYBER</a:t>
            </a:r>
            <a:r>
              <a:rPr lang="en-US" altLang="zh-CN" sz="4900" spc="5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900" spc="-11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ATTACKS</a:t>
            </a:r>
            <a:endParaRPr lang="en-US" altLang="zh-CN" sz="49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516" name="Text Box1516"/>
          <p:cNvSpPr txBox="1"/>
          <p:nvPr/>
        </p:nvSpPr>
        <p:spPr>
          <a:xfrm>
            <a:off x="731520" y="1228090"/>
            <a:ext cx="2986016" cy="6217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96"/>
              </a:lnSpc>
            </a:pPr>
            <a:r>
              <a:rPr lang="en-US" altLang="zh-CN" sz="4900" spc="-1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EVOLUTION</a:t>
            </a:r>
            <a:endParaRPr lang="en-US" altLang="zh-CN" sz="49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517" name="Text Box1517"/>
          <p:cNvSpPr txBox="1"/>
          <p:nvPr/>
        </p:nvSpPr>
        <p:spPr>
          <a:xfrm>
            <a:off x="731520" y="2909062"/>
            <a:ext cx="4023793" cy="964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32"/>
              </a:lnSpc>
            </a:pPr>
            <a:r>
              <a:rPr lang="en-US" altLang="zh-CN" sz="26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2600" spc="-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attacks</a:t>
            </a:r>
            <a:r>
              <a:rPr lang="en-US" altLang="zh-CN" sz="26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have</a:t>
            </a:r>
            <a:r>
              <a:rPr lang="en-US" altLang="zh-CN" sz="26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evolved</a:t>
            </a:r>
            <a:r>
              <a:rPr lang="en-US" altLang="zh-CN" sz="2600" spc="58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6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6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new</a:t>
            </a:r>
            <a:r>
              <a:rPr lang="en-US" altLang="zh-CN" sz="26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arena</a:t>
            </a:r>
            <a:r>
              <a:rPr lang="en-US" altLang="zh-CN" sz="26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6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conflict</a:t>
            </a:r>
            <a:r>
              <a:rPr lang="en-US" altLang="zh-CN" sz="2600" spc="58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en-US" altLang="zh-CN" sz="2600" spc="-3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nations,</a:t>
            </a:r>
            <a:r>
              <a:rPr lang="en-US" altLang="zh-CN" sz="26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blurring</a:t>
            </a:r>
            <a:r>
              <a:rPr lang="en-US" altLang="zh-CN" sz="2600" spc="-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518" name="Text Box1518"/>
          <p:cNvSpPr txBox="1"/>
          <p:nvPr/>
        </p:nvSpPr>
        <p:spPr>
          <a:xfrm>
            <a:off x="731520" y="3859809"/>
            <a:ext cx="2807684" cy="3310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6"/>
              </a:lnSpc>
            </a:pPr>
            <a:r>
              <a:rPr lang="en-US" altLang="zh-CN" sz="26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boundaries</a:t>
            </a:r>
            <a:r>
              <a:rPr lang="en-US" altLang="zh-CN" sz="2600" spc="-3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between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519" name="Text Box1519"/>
          <p:cNvSpPr txBox="1"/>
          <p:nvPr/>
        </p:nvSpPr>
        <p:spPr>
          <a:xfrm>
            <a:off x="731520" y="4177411"/>
            <a:ext cx="4022801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traditional</a:t>
            </a:r>
            <a:r>
              <a:rPr lang="en-US" altLang="zh-CN" sz="26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warfare</a:t>
            </a:r>
            <a:r>
              <a:rPr lang="en-US" altLang="zh-CN" sz="26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6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digital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520" name="Text Box1520"/>
          <p:cNvSpPr txBox="1"/>
          <p:nvPr/>
        </p:nvSpPr>
        <p:spPr>
          <a:xfrm>
            <a:off x="731520" y="4494403"/>
            <a:ext cx="3479779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skirmishes.</a:t>
            </a:r>
            <a:r>
              <a:rPr lang="en-US" altLang="zh-CN" sz="2600" spc="-3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600" spc="-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emerging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521" name="Text Box1521"/>
          <p:cNvSpPr txBox="1"/>
          <p:nvPr/>
        </p:nvSpPr>
        <p:spPr>
          <a:xfrm>
            <a:off x="731520" y="4811395"/>
            <a:ext cx="3299212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form</a:t>
            </a:r>
            <a:r>
              <a:rPr lang="en-US" altLang="zh-CN" sz="26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6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warfare</a:t>
            </a:r>
            <a:r>
              <a:rPr lang="en-US" altLang="zh-CN" sz="26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involves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522" name="Text Box1522"/>
          <p:cNvSpPr txBox="1"/>
          <p:nvPr/>
        </p:nvSpPr>
        <p:spPr>
          <a:xfrm>
            <a:off x="731520" y="5128159"/>
            <a:ext cx="3398873" cy="3310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6"/>
              </a:lnSpc>
            </a:pPr>
            <a:r>
              <a:rPr lang="en-US" altLang="zh-CN" sz="26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governments</a:t>
            </a:r>
            <a:r>
              <a:rPr lang="en-US" altLang="zh-CN" sz="2600" spc="-3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using</a:t>
            </a:r>
            <a:r>
              <a:rPr lang="en-US" altLang="zh-CN" sz="2600" spc="-3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cyber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523" name="Text Box1523"/>
          <p:cNvSpPr txBox="1"/>
          <p:nvPr/>
        </p:nvSpPr>
        <p:spPr>
          <a:xfrm>
            <a:off x="731520" y="5445100"/>
            <a:ext cx="3373385" cy="3310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6"/>
              </a:lnSpc>
            </a:pPr>
            <a:r>
              <a:rPr lang="en-US" altLang="zh-CN" sz="26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tools</a:t>
            </a:r>
            <a:r>
              <a:rPr lang="en-US" altLang="zh-CN" sz="26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6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achieve</a:t>
            </a:r>
            <a:r>
              <a:rPr lang="en-US" altLang="zh-CN" sz="2600" spc="-3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strategic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524" name="Text Box1524"/>
          <p:cNvSpPr txBox="1"/>
          <p:nvPr/>
        </p:nvSpPr>
        <p:spPr>
          <a:xfrm>
            <a:off x="731520" y="5762625"/>
            <a:ext cx="1479987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objectives,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" name="Image1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Path152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527" name="Group1527"/>
          <p:cNvGrpSpPr/>
          <p:nvPr/>
        </p:nvGrpSpPr>
        <p:grpSpPr>
          <a:xfrm>
            <a:off x="2097479" y="832305"/>
            <a:ext cx="1514909" cy="5193440"/>
            <a:chOff x="2097479" y="832305"/>
            <a:chExt cx="1514909" cy="5193440"/>
          </a:xfrm>
        </p:grpSpPr>
        <p:sp>
          <p:nvSpPr>
            <p:cNvPr id="1528" name="Path1528"/>
            <p:cNvSpPr/>
            <p:nvPr/>
          </p:nvSpPr>
          <p:spPr>
            <a:xfrm>
              <a:off x="2097479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5" y="1442138"/>
                    <a:pt x="1457505" y="3751253"/>
                    <a:pt x="33200" y="5175468"/>
                  </a:cubicBezTo>
                  <a:lnTo>
                    <a:pt x="17960" y="5160191"/>
                  </a:lnTo>
                  <a:cubicBezTo>
                    <a:pt x="1433756" y="3744394"/>
                    <a:pt x="1433756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29" name="Path1529"/>
            <p:cNvSpPr/>
            <p:nvPr/>
          </p:nvSpPr>
          <p:spPr>
            <a:xfrm>
              <a:off x="2118360" y="973836"/>
              <a:ext cx="847344" cy="847344"/>
            </a:xfrm>
            <a:custGeom>
              <a:avLst/>
              <a:gdLst/>
              <a:ahLst/>
              <a:cxnLst/>
              <a:rect l="l" t="t" r="r" b="b"/>
              <a:pathLst>
                <a:path w="847344" h="847344">
                  <a:moveTo>
                    <a:pt x="0" y="423672"/>
                  </a:moveTo>
                  <a:cubicBezTo>
                    <a:pt x="0" y="189738"/>
                    <a:pt x="189738" y="0"/>
                    <a:pt x="423672" y="0"/>
                  </a:cubicBezTo>
                  <a:cubicBezTo>
                    <a:pt x="657606" y="0"/>
                    <a:pt x="847344" y="189738"/>
                    <a:pt x="847344" y="423672"/>
                  </a:cubicBezTo>
                  <a:cubicBezTo>
                    <a:pt x="847344" y="657606"/>
                    <a:pt x="657606" y="847344"/>
                    <a:pt x="423672" y="847344"/>
                  </a:cubicBezTo>
                  <a:cubicBezTo>
                    <a:pt x="189738" y="847344"/>
                    <a:pt x="0" y="657606"/>
                    <a:pt x="0" y="42367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0" name="Path1530"/>
            <p:cNvSpPr/>
            <p:nvPr/>
          </p:nvSpPr>
          <p:spPr>
            <a:xfrm>
              <a:off x="2105660" y="961136"/>
              <a:ext cx="872744" cy="872744"/>
            </a:xfrm>
            <a:custGeom>
              <a:avLst/>
              <a:gdLst/>
              <a:ahLst/>
              <a:cxnLst/>
              <a:rect l="l" t="t" r="r" b="b"/>
              <a:pathLst>
                <a:path w="872744" h="872744">
                  <a:moveTo>
                    <a:pt x="12700" y="436372"/>
                  </a:moveTo>
                  <a:cubicBezTo>
                    <a:pt x="12700" y="202438"/>
                    <a:pt x="202438" y="12700"/>
                    <a:pt x="436372" y="12700"/>
                  </a:cubicBezTo>
                  <a:cubicBezTo>
                    <a:pt x="670306" y="12700"/>
                    <a:pt x="860044" y="202438"/>
                    <a:pt x="860044" y="436372"/>
                  </a:cubicBezTo>
                  <a:cubicBezTo>
                    <a:pt x="860044" y="670306"/>
                    <a:pt x="670306" y="860044"/>
                    <a:pt x="436372" y="860044"/>
                  </a:cubicBezTo>
                  <a:cubicBezTo>
                    <a:pt x="202438" y="860044"/>
                    <a:pt x="12700" y="670306"/>
                    <a:pt x="12700" y="43637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1" name="Path1531"/>
            <p:cNvSpPr/>
            <p:nvPr/>
          </p:nvSpPr>
          <p:spPr>
            <a:xfrm>
              <a:off x="2604516" y="1988820"/>
              <a:ext cx="845820" cy="847344"/>
            </a:xfrm>
            <a:custGeom>
              <a:avLst/>
              <a:gdLst/>
              <a:ahLst/>
              <a:cxnLst/>
              <a:rect l="l" t="t" r="r" b="b"/>
              <a:pathLst>
                <a:path w="845820" h="847344">
                  <a:moveTo>
                    <a:pt x="0" y="423672"/>
                  </a:moveTo>
                  <a:cubicBezTo>
                    <a:pt x="0" y="189738"/>
                    <a:pt x="189357" y="0"/>
                    <a:pt x="422910" y="0"/>
                  </a:cubicBezTo>
                  <a:cubicBezTo>
                    <a:pt x="656463" y="0"/>
                    <a:pt x="845820" y="189738"/>
                    <a:pt x="845820" y="423672"/>
                  </a:cubicBezTo>
                  <a:cubicBezTo>
                    <a:pt x="845820" y="657606"/>
                    <a:pt x="656463" y="847344"/>
                    <a:pt x="422910" y="847344"/>
                  </a:cubicBezTo>
                  <a:cubicBezTo>
                    <a:pt x="189357" y="847344"/>
                    <a:pt x="0" y="657606"/>
                    <a:pt x="0" y="42367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2" name="Path1532"/>
            <p:cNvSpPr/>
            <p:nvPr/>
          </p:nvSpPr>
          <p:spPr>
            <a:xfrm>
              <a:off x="2591816" y="1976120"/>
              <a:ext cx="871220" cy="872744"/>
            </a:xfrm>
            <a:custGeom>
              <a:avLst/>
              <a:gdLst/>
              <a:ahLst/>
              <a:cxnLst/>
              <a:rect l="l" t="t" r="r" b="b"/>
              <a:pathLst>
                <a:path w="871220" h="872744">
                  <a:moveTo>
                    <a:pt x="12700" y="436372"/>
                  </a:moveTo>
                  <a:cubicBezTo>
                    <a:pt x="12700" y="202438"/>
                    <a:pt x="202057" y="12700"/>
                    <a:pt x="435610" y="12700"/>
                  </a:cubicBezTo>
                  <a:cubicBezTo>
                    <a:pt x="669163" y="12700"/>
                    <a:pt x="858520" y="202438"/>
                    <a:pt x="858520" y="436372"/>
                  </a:cubicBezTo>
                  <a:cubicBezTo>
                    <a:pt x="858520" y="670306"/>
                    <a:pt x="669163" y="860044"/>
                    <a:pt x="435610" y="860044"/>
                  </a:cubicBezTo>
                  <a:cubicBezTo>
                    <a:pt x="202057" y="860044"/>
                    <a:pt x="12700" y="670306"/>
                    <a:pt x="12700" y="43637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3" name="Path1533"/>
            <p:cNvSpPr/>
            <p:nvPr/>
          </p:nvSpPr>
          <p:spPr>
            <a:xfrm>
              <a:off x="2752344" y="3005328"/>
              <a:ext cx="847344" cy="847344"/>
            </a:xfrm>
            <a:custGeom>
              <a:avLst/>
              <a:gdLst/>
              <a:ahLst/>
              <a:cxnLst/>
              <a:rect l="l" t="t" r="r" b="b"/>
              <a:pathLst>
                <a:path w="847344" h="847344">
                  <a:moveTo>
                    <a:pt x="0" y="423672"/>
                  </a:moveTo>
                  <a:cubicBezTo>
                    <a:pt x="0" y="189738"/>
                    <a:pt x="189738" y="0"/>
                    <a:pt x="423672" y="0"/>
                  </a:cubicBezTo>
                  <a:cubicBezTo>
                    <a:pt x="657606" y="0"/>
                    <a:pt x="847344" y="189738"/>
                    <a:pt x="847344" y="423672"/>
                  </a:cubicBezTo>
                  <a:cubicBezTo>
                    <a:pt x="847344" y="657606"/>
                    <a:pt x="657606" y="847344"/>
                    <a:pt x="423672" y="847344"/>
                  </a:cubicBezTo>
                  <a:cubicBezTo>
                    <a:pt x="189738" y="847344"/>
                    <a:pt x="0" y="657606"/>
                    <a:pt x="0" y="42367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4" name="Path1534"/>
            <p:cNvSpPr/>
            <p:nvPr/>
          </p:nvSpPr>
          <p:spPr>
            <a:xfrm>
              <a:off x="2739644" y="2992628"/>
              <a:ext cx="872744" cy="872744"/>
            </a:xfrm>
            <a:custGeom>
              <a:avLst/>
              <a:gdLst/>
              <a:ahLst/>
              <a:cxnLst/>
              <a:rect l="l" t="t" r="r" b="b"/>
              <a:pathLst>
                <a:path w="872744" h="872744">
                  <a:moveTo>
                    <a:pt x="12700" y="436372"/>
                  </a:moveTo>
                  <a:cubicBezTo>
                    <a:pt x="12700" y="202438"/>
                    <a:pt x="202438" y="12700"/>
                    <a:pt x="436372" y="12700"/>
                  </a:cubicBezTo>
                  <a:cubicBezTo>
                    <a:pt x="670306" y="12700"/>
                    <a:pt x="860044" y="202438"/>
                    <a:pt x="860044" y="436372"/>
                  </a:cubicBezTo>
                  <a:cubicBezTo>
                    <a:pt x="860044" y="670306"/>
                    <a:pt x="670306" y="860044"/>
                    <a:pt x="436372" y="860044"/>
                  </a:cubicBezTo>
                  <a:cubicBezTo>
                    <a:pt x="202438" y="860044"/>
                    <a:pt x="12700" y="670306"/>
                    <a:pt x="12700" y="43637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5" name="Path1535"/>
            <p:cNvSpPr/>
            <p:nvPr/>
          </p:nvSpPr>
          <p:spPr>
            <a:xfrm>
              <a:off x="2604516" y="4021836"/>
              <a:ext cx="845820" cy="847344"/>
            </a:xfrm>
            <a:custGeom>
              <a:avLst/>
              <a:gdLst/>
              <a:ahLst/>
              <a:cxnLst/>
              <a:rect l="l" t="t" r="r" b="b"/>
              <a:pathLst>
                <a:path w="845820" h="847344">
                  <a:moveTo>
                    <a:pt x="0" y="423672"/>
                  </a:moveTo>
                  <a:cubicBezTo>
                    <a:pt x="0" y="189738"/>
                    <a:pt x="189357" y="0"/>
                    <a:pt x="422910" y="0"/>
                  </a:cubicBezTo>
                  <a:cubicBezTo>
                    <a:pt x="656463" y="0"/>
                    <a:pt x="845820" y="189738"/>
                    <a:pt x="845820" y="423672"/>
                  </a:cubicBezTo>
                  <a:cubicBezTo>
                    <a:pt x="845820" y="657606"/>
                    <a:pt x="656463" y="847344"/>
                    <a:pt x="422910" y="847344"/>
                  </a:cubicBezTo>
                  <a:cubicBezTo>
                    <a:pt x="189357" y="847344"/>
                    <a:pt x="0" y="657606"/>
                    <a:pt x="0" y="42367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6" name="Path1536"/>
            <p:cNvSpPr/>
            <p:nvPr/>
          </p:nvSpPr>
          <p:spPr>
            <a:xfrm>
              <a:off x="2591816" y="4009136"/>
              <a:ext cx="871220" cy="872744"/>
            </a:xfrm>
            <a:custGeom>
              <a:avLst/>
              <a:gdLst/>
              <a:ahLst/>
              <a:cxnLst/>
              <a:rect l="l" t="t" r="r" b="b"/>
              <a:pathLst>
                <a:path w="871220" h="872744">
                  <a:moveTo>
                    <a:pt x="12700" y="436372"/>
                  </a:moveTo>
                  <a:cubicBezTo>
                    <a:pt x="12700" y="202438"/>
                    <a:pt x="202057" y="12700"/>
                    <a:pt x="435610" y="12700"/>
                  </a:cubicBezTo>
                  <a:cubicBezTo>
                    <a:pt x="669163" y="12700"/>
                    <a:pt x="858520" y="202438"/>
                    <a:pt x="858520" y="436372"/>
                  </a:cubicBezTo>
                  <a:cubicBezTo>
                    <a:pt x="858520" y="670306"/>
                    <a:pt x="669163" y="860044"/>
                    <a:pt x="435610" y="860044"/>
                  </a:cubicBezTo>
                  <a:cubicBezTo>
                    <a:pt x="202057" y="860044"/>
                    <a:pt x="12700" y="670306"/>
                    <a:pt x="12700" y="43637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7" name="Path1537"/>
            <p:cNvSpPr/>
            <p:nvPr/>
          </p:nvSpPr>
          <p:spPr>
            <a:xfrm>
              <a:off x="2118360" y="5036820"/>
              <a:ext cx="847344" cy="847344"/>
            </a:xfrm>
            <a:custGeom>
              <a:avLst/>
              <a:gdLst/>
              <a:ahLst/>
              <a:cxnLst/>
              <a:rect l="l" t="t" r="r" b="b"/>
              <a:pathLst>
                <a:path w="847344" h="847344">
                  <a:moveTo>
                    <a:pt x="0" y="423672"/>
                  </a:moveTo>
                  <a:cubicBezTo>
                    <a:pt x="0" y="189738"/>
                    <a:pt x="189738" y="0"/>
                    <a:pt x="423672" y="0"/>
                  </a:cubicBezTo>
                  <a:cubicBezTo>
                    <a:pt x="657606" y="0"/>
                    <a:pt x="847344" y="189738"/>
                    <a:pt x="847344" y="423672"/>
                  </a:cubicBezTo>
                  <a:cubicBezTo>
                    <a:pt x="847344" y="657657"/>
                    <a:pt x="657606" y="847344"/>
                    <a:pt x="423672" y="847344"/>
                  </a:cubicBezTo>
                  <a:cubicBezTo>
                    <a:pt x="189738" y="847344"/>
                    <a:pt x="0" y="657657"/>
                    <a:pt x="0" y="42367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8" name="Path1538"/>
            <p:cNvSpPr/>
            <p:nvPr/>
          </p:nvSpPr>
          <p:spPr>
            <a:xfrm>
              <a:off x="2105660" y="5024120"/>
              <a:ext cx="872744" cy="872744"/>
            </a:xfrm>
            <a:custGeom>
              <a:avLst/>
              <a:gdLst/>
              <a:ahLst/>
              <a:cxnLst/>
              <a:rect l="l" t="t" r="r" b="b"/>
              <a:pathLst>
                <a:path w="872744" h="872744">
                  <a:moveTo>
                    <a:pt x="12700" y="436372"/>
                  </a:moveTo>
                  <a:cubicBezTo>
                    <a:pt x="12700" y="202438"/>
                    <a:pt x="202438" y="12700"/>
                    <a:pt x="436372" y="12700"/>
                  </a:cubicBezTo>
                  <a:cubicBezTo>
                    <a:pt x="670306" y="12700"/>
                    <a:pt x="860044" y="202438"/>
                    <a:pt x="860044" y="436372"/>
                  </a:cubicBezTo>
                  <a:cubicBezTo>
                    <a:pt x="860044" y="670357"/>
                    <a:pt x="670306" y="860044"/>
                    <a:pt x="436372" y="860044"/>
                  </a:cubicBezTo>
                  <a:cubicBezTo>
                    <a:pt x="202438" y="860044"/>
                    <a:pt x="12700" y="670357"/>
                    <a:pt x="12700" y="43637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539" name="Text Box1539"/>
          <p:cNvSpPr txBox="1"/>
          <p:nvPr/>
        </p:nvSpPr>
        <p:spPr>
          <a:xfrm>
            <a:off x="2529332" y="1044956"/>
            <a:ext cx="7566154" cy="70358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1"/>
              </a:lnSpc>
            </a:pPr>
            <a:endParaRPr/>
          </a:p>
          <a:p>
            <a:pPr marL="550672" marR="540092" algn="l" rtl="0">
              <a:lnSpc>
                <a:spcPts val="2106"/>
              </a:lnSpc>
            </a:pPr>
            <a:r>
              <a:rPr lang="en-US" altLang="zh-CN" sz="20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20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attacks</a:t>
            </a:r>
            <a:r>
              <a:rPr lang="en-US" altLang="zh-CN" sz="20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encompass</a:t>
            </a:r>
            <a:r>
              <a:rPr lang="en-US" altLang="zh-CN" sz="20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diverse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tactics,</a:t>
            </a:r>
            <a:r>
              <a:rPr lang="en-US" altLang="zh-CN" sz="20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impacting</a:t>
            </a:r>
            <a:r>
              <a:rPr lang="en-US" altLang="zh-CN" sz="20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individuals,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organizations,</a:t>
            </a:r>
            <a:r>
              <a:rPr lang="en-US" altLang="zh-CN" sz="2000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societies.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1540" name="Text Box1540"/>
          <p:cNvSpPr txBox="1"/>
          <p:nvPr/>
        </p:nvSpPr>
        <p:spPr>
          <a:xfrm>
            <a:off x="3013964" y="2061464"/>
            <a:ext cx="7081520" cy="70358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8"/>
              </a:lnSpc>
            </a:pPr>
            <a:endParaRPr/>
          </a:p>
          <a:p>
            <a:pPr marL="551561" marR="196330" algn="l" rtl="0">
              <a:lnSpc>
                <a:spcPts val="2106"/>
              </a:lnSpc>
            </a:pPr>
            <a:r>
              <a:rPr lang="en-US" altLang="zh-CN" sz="20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Notable</a:t>
            </a:r>
            <a:r>
              <a:rPr lang="en-US" altLang="zh-CN" sz="2000" spc="-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events</a:t>
            </a:r>
            <a:r>
              <a:rPr lang="en-US" altLang="zh-CN" sz="20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(Stuxnet,</a:t>
            </a:r>
            <a:r>
              <a:rPr lang="en-US" altLang="zh-CN" sz="20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SolarWinds)</a:t>
            </a:r>
            <a:r>
              <a:rPr lang="en-US" altLang="zh-CN" sz="20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emphasize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continuous</a:t>
            </a:r>
            <a:r>
              <a:rPr lang="en-US" altLang="zh-CN" sz="20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vigilance.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1541" name="Text Box1541"/>
          <p:cNvSpPr txBox="1"/>
          <p:nvPr/>
        </p:nvSpPr>
        <p:spPr>
          <a:xfrm>
            <a:off x="3163316" y="3077972"/>
            <a:ext cx="6932168" cy="702056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6"/>
              </a:lnSpc>
            </a:pPr>
            <a:endParaRPr/>
          </a:p>
          <a:p>
            <a:pPr marL="551307" marR="669250" algn="l" rtl="0">
              <a:lnSpc>
                <a:spcPts val="2106"/>
              </a:lnSpc>
            </a:pPr>
            <a:r>
              <a:rPr lang="en-US" altLang="zh-CN" sz="20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Understanding</a:t>
            </a:r>
            <a:r>
              <a:rPr lang="en-US" altLang="zh-CN" sz="2000" spc="-3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attack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types</a:t>
            </a:r>
            <a:r>
              <a:rPr lang="en-US" altLang="zh-CN" sz="20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learning</a:t>
            </a:r>
            <a:r>
              <a:rPr lang="en-US" altLang="zh-CN" sz="20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incidents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underscores</a:t>
            </a:r>
            <a:r>
              <a:rPr lang="en-US" altLang="zh-CN" sz="20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preparedness</a:t>
            </a:r>
            <a:r>
              <a:rPr lang="en-US" altLang="zh-CN" sz="20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collaboration.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1542" name="Text Box1542"/>
          <p:cNvSpPr txBox="1"/>
          <p:nvPr/>
        </p:nvSpPr>
        <p:spPr>
          <a:xfrm>
            <a:off x="3013964" y="4092956"/>
            <a:ext cx="7081520" cy="70358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5"/>
              </a:lnSpc>
            </a:pPr>
            <a:endParaRPr/>
          </a:p>
          <a:p>
            <a:pPr marL="551561" marR="301188" algn="l" rtl="0">
              <a:lnSpc>
                <a:spcPts val="2106"/>
              </a:lnSpc>
            </a:pP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Evolving</a:t>
            </a:r>
            <a:r>
              <a:rPr lang="en-US" altLang="zh-CN" sz="20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threats</a:t>
            </a:r>
            <a:r>
              <a:rPr lang="en-US" altLang="zh-CN" sz="20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require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adapting</a:t>
            </a:r>
            <a:r>
              <a:rPr lang="en-US" altLang="zh-CN" sz="2000" spc="-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harnessing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technology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0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stronger</a:t>
            </a:r>
            <a:r>
              <a:rPr lang="en-US" altLang="zh-CN" sz="20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defenses.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1543" name="Text Box1543"/>
          <p:cNvSpPr txBox="1"/>
          <p:nvPr/>
        </p:nvSpPr>
        <p:spPr>
          <a:xfrm>
            <a:off x="2529332" y="5109464"/>
            <a:ext cx="7566154" cy="70358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3"/>
              </a:lnSpc>
            </a:pPr>
            <a:endParaRPr/>
          </a:p>
          <a:p>
            <a:pPr marL="550672" marR="803762" algn="l" rtl="0">
              <a:lnSpc>
                <a:spcPts val="2106"/>
              </a:lnSpc>
            </a:pP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Vigilance,</a:t>
            </a:r>
            <a:r>
              <a:rPr lang="en-US" altLang="zh-CN" sz="20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awareness,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innovation</a:t>
            </a:r>
            <a:r>
              <a:rPr lang="en-US" altLang="zh-CN" sz="20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 </a:t>
            </a:r>
            <a:r>
              <a:rPr lang="en-US" altLang="zh-CN" sz="2000" spc="-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key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securing</a:t>
            </a:r>
            <a:r>
              <a:rPr lang="en-US" altLang="zh-CN" sz="20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interconnected</a:t>
            </a:r>
            <a:r>
              <a:rPr lang="en-US" altLang="zh-CN" sz="2000" spc="-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world.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1544" name="Text Box1544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1545" name="Text Box1545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" name="Image14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" name="Image14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2"/>
            <a:ext cx="12192000" cy="685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" name="Image1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1440" name="Text Box1440"/>
          <p:cNvSpPr txBox="1"/>
          <p:nvPr/>
        </p:nvSpPr>
        <p:spPr>
          <a:xfrm>
            <a:off x="8321929" y="1811020"/>
            <a:ext cx="1425657" cy="4069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4"/>
              </a:lnSpc>
            </a:pPr>
            <a:r>
              <a:rPr lang="en-US" altLang="zh-CN" sz="3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Phishing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1441" name="Text Box1441"/>
          <p:cNvSpPr txBox="1"/>
          <p:nvPr/>
        </p:nvSpPr>
        <p:spPr>
          <a:xfrm>
            <a:off x="8321929" y="2613533"/>
            <a:ext cx="3038241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4"/>
              </a:lnSpc>
            </a:pPr>
            <a:r>
              <a:rPr lang="en-US" altLang="zh-CN" sz="20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Phishing</a:t>
            </a:r>
            <a:r>
              <a:rPr lang="en-US" altLang="zh-CN" sz="20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0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another</a:t>
            </a:r>
            <a:r>
              <a:rPr lang="en-US" altLang="zh-CN" sz="2000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prevalent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1442" name="Text Box1442"/>
          <p:cNvSpPr txBox="1"/>
          <p:nvPr/>
        </p:nvSpPr>
        <p:spPr>
          <a:xfrm>
            <a:off x="8321929" y="2918333"/>
            <a:ext cx="3235993" cy="8641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268"/>
              </a:lnSpc>
            </a:pP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technique</a:t>
            </a:r>
            <a:r>
              <a:rPr lang="en-US" altLang="zh-CN" sz="20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employed</a:t>
            </a:r>
            <a:r>
              <a:rPr lang="en-US" altLang="zh-CN" sz="2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000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attackers.</a:t>
            </a:r>
            <a:r>
              <a:rPr lang="en-US" altLang="zh-CN" sz="20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involves</a:t>
            </a:r>
            <a:r>
              <a:rPr lang="en-US" altLang="zh-CN" sz="2000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deceptive</a:t>
            </a:r>
            <a:r>
              <a:rPr lang="en-US" altLang="zh-CN" sz="20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emails,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messages,</a:t>
            </a:r>
            <a:r>
              <a:rPr lang="en-US" altLang="zh-CN" sz="20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1443" name="Text Box1443"/>
          <p:cNvSpPr txBox="1"/>
          <p:nvPr/>
        </p:nvSpPr>
        <p:spPr>
          <a:xfrm>
            <a:off x="8321929" y="3832504"/>
            <a:ext cx="3279007" cy="14743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322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websites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0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mimic</a:t>
            </a:r>
            <a:r>
              <a:rPr lang="en-US" altLang="zh-CN" sz="20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legitimate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entities</a:t>
            </a:r>
            <a:r>
              <a:rPr lang="en-US" altLang="zh-CN" sz="20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trick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individuals</a:t>
            </a:r>
            <a:r>
              <a:rPr lang="en-US" altLang="zh-CN" sz="20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revealing</a:t>
            </a:r>
            <a:r>
              <a:rPr lang="en-US" altLang="zh-CN" sz="2000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sensitive</a:t>
            </a:r>
            <a:r>
              <a:rPr lang="en-US" altLang="zh-CN" sz="2000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information,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such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passwords,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credit</a:t>
            </a:r>
            <a:r>
              <a:rPr lang="en-US" altLang="zh-CN" sz="20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card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details,</a:t>
            </a:r>
            <a:r>
              <a:rPr lang="en-US" altLang="zh-CN" sz="20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personal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4" name="Image1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"/>
            <a:ext cx="12192000" cy="6857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Image14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" name="Image14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447" name="Text Box1447"/>
          <p:cNvSpPr txBox="1"/>
          <p:nvPr/>
        </p:nvSpPr>
        <p:spPr>
          <a:xfrm>
            <a:off x="4041013" y="5909081"/>
            <a:ext cx="4152347" cy="4069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4"/>
              </a:lnSpc>
            </a:pPr>
            <a:r>
              <a:rPr lang="en-US" altLang="zh-CN" sz="3200" b="1" spc="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CYBER</a:t>
            </a:r>
            <a:r>
              <a:rPr lang="en-US" altLang="zh-CN" sz="3200" b="1" spc="-7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b="1" spc="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3200" b="1" spc="-7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b="1" spc="-6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ATTACKS</a:t>
            </a:r>
            <a:endParaRPr lang="en-US" altLang="zh-CN" sz="32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Path144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449" name="Group1449"/>
          <p:cNvGrpSpPr/>
          <p:nvPr/>
        </p:nvGrpSpPr>
        <p:grpSpPr>
          <a:xfrm>
            <a:off x="8108950" y="1241806"/>
            <a:ext cx="3763138" cy="2121789"/>
            <a:chOff x="8108950" y="1241806"/>
            <a:chExt cx="3763138" cy="2121789"/>
          </a:xfrm>
        </p:grpSpPr>
        <p:pic>
          <p:nvPicPr>
            <p:cNvPr id="1450" name="Image14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3776" y="1246632"/>
              <a:ext cx="3753612" cy="2112264"/>
            </a:xfrm>
            <a:prstGeom prst="rect">
              <a:avLst/>
            </a:prstGeom>
            <a:noFill/>
          </p:spPr>
        </p:pic>
        <p:sp>
          <p:nvSpPr>
            <p:cNvPr id="1451" name="Path1451"/>
            <p:cNvSpPr/>
            <p:nvPr/>
          </p:nvSpPr>
          <p:spPr>
            <a:xfrm>
              <a:off x="8108950" y="1241806"/>
              <a:ext cx="3763138" cy="2121789"/>
            </a:xfrm>
            <a:custGeom>
              <a:avLst/>
              <a:gdLst/>
              <a:ahLst/>
              <a:cxnLst/>
              <a:rect l="l" t="t" r="r" b="b"/>
              <a:pathLst>
                <a:path w="3763138" h="2121789">
                  <a:moveTo>
                    <a:pt x="3175" y="2118614"/>
                  </a:moveTo>
                  <a:lnTo>
                    <a:pt x="3759962" y="2118614"/>
                  </a:lnTo>
                  <a:lnTo>
                    <a:pt x="3759962" y="3175"/>
                  </a:lnTo>
                  <a:lnTo>
                    <a:pt x="3175" y="3175"/>
                  </a:lnTo>
                  <a:lnTo>
                    <a:pt x="3175" y="2118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 cap="sq">
              <a:solidFill>
                <a:srgbClr val="D3D3D3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452" name="Group1452"/>
          <p:cNvGrpSpPr/>
          <p:nvPr/>
        </p:nvGrpSpPr>
        <p:grpSpPr>
          <a:xfrm>
            <a:off x="8108950" y="3494341"/>
            <a:ext cx="3763138" cy="2121790"/>
            <a:chOff x="8108950" y="3494341"/>
            <a:chExt cx="3763138" cy="2121790"/>
          </a:xfrm>
        </p:grpSpPr>
        <p:pic>
          <p:nvPicPr>
            <p:cNvPr id="1453" name="Image14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3776" y="3499104"/>
              <a:ext cx="3753612" cy="2112264"/>
            </a:xfrm>
            <a:prstGeom prst="rect">
              <a:avLst/>
            </a:prstGeom>
            <a:noFill/>
          </p:spPr>
        </p:pic>
        <p:sp>
          <p:nvSpPr>
            <p:cNvPr id="1454" name="Path1454"/>
            <p:cNvSpPr/>
            <p:nvPr/>
          </p:nvSpPr>
          <p:spPr>
            <a:xfrm>
              <a:off x="8108950" y="3494341"/>
              <a:ext cx="3763138" cy="2121790"/>
            </a:xfrm>
            <a:custGeom>
              <a:avLst/>
              <a:gdLst/>
              <a:ahLst/>
              <a:cxnLst/>
              <a:rect l="l" t="t" r="r" b="b"/>
              <a:pathLst>
                <a:path w="3763138" h="2121790">
                  <a:moveTo>
                    <a:pt x="3175" y="2118614"/>
                  </a:moveTo>
                  <a:lnTo>
                    <a:pt x="3759962" y="2118614"/>
                  </a:lnTo>
                  <a:lnTo>
                    <a:pt x="3759962" y="3175"/>
                  </a:lnTo>
                  <a:lnTo>
                    <a:pt x="3175" y="3175"/>
                  </a:lnTo>
                  <a:lnTo>
                    <a:pt x="3175" y="2118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 cap="sq">
              <a:solidFill>
                <a:srgbClr val="D3D3D3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455" name="Group1455"/>
          <p:cNvGrpSpPr/>
          <p:nvPr/>
        </p:nvGrpSpPr>
        <p:grpSpPr>
          <a:xfrm>
            <a:off x="4213606" y="1241806"/>
            <a:ext cx="3764661" cy="2121789"/>
            <a:chOff x="4213606" y="1241806"/>
            <a:chExt cx="3764661" cy="2121789"/>
          </a:xfrm>
        </p:grpSpPr>
        <p:pic>
          <p:nvPicPr>
            <p:cNvPr id="1456" name="Image14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8432" y="1246632"/>
              <a:ext cx="3755136" cy="2112264"/>
            </a:xfrm>
            <a:prstGeom prst="rect">
              <a:avLst/>
            </a:prstGeom>
            <a:noFill/>
          </p:spPr>
        </p:pic>
        <p:sp>
          <p:nvSpPr>
            <p:cNvPr id="1457" name="Path1457"/>
            <p:cNvSpPr/>
            <p:nvPr/>
          </p:nvSpPr>
          <p:spPr>
            <a:xfrm>
              <a:off x="4213606" y="1241806"/>
              <a:ext cx="3764661" cy="2121789"/>
            </a:xfrm>
            <a:custGeom>
              <a:avLst/>
              <a:gdLst/>
              <a:ahLst/>
              <a:cxnLst/>
              <a:rect l="l" t="t" r="r" b="b"/>
              <a:pathLst>
                <a:path w="3764661" h="2121789">
                  <a:moveTo>
                    <a:pt x="3175" y="2118614"/>
                  </a:moveTo>
                  <a:lnTo>
                    <a:pt x="3761486" y="2118614"/>
                  </a:lnTo>
                  <a:lnTo>
                    <a:pt x="3761486" y="3175"/>
                  </a:lnTo>
                  <a:lnTo>
                    <a:pt x="3175" y="3175"/>
                  </a:lnTo>
                  <a:lnTo>
                    <a:pt x="3175" y="2118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 cap="sq">
              <a:solidFill>
                <a:srgbClr val="D3D3D3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458" name="Group1458"/>
          <p:cNvGrpSpPr/>
          <p:nvPr/>
        </p:nvGrpSpPr>
        <p:grpSpPr>
          <a:xfrm>
            <a:off x="319850" y="3494341"/>
            <a:ext cx="3763137" cy="2121790"/>
            <a:chOff x="319850" y="3494341"/>
            <a:chExt cx="3763137" cy="2121790"/>
          </a:xfrm>
        </p:grpSpPr>
        <p:pic>
          <p:nvPicPr>
            <p:cNvPr id="1459" name="Image14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4612" y="3499104"/>
              <a:ext cx="3753612" cy="2112264"/>
            </a:xfrm>
            <a:prstGeom prst="rect">
              <a:avLst/>
            </a:prstGeom>
            <a:noFill/>
          </p:spPr>
        </p:pic>
        <p:sp>
          <p:nvSpPr>
            <p:cNvPr id="1460" name="Path1460"/>
            <p:cNvSpPr/>
            <p:nvPr/>
          </p:nvSpPr>
          <p:spPr>
            <a:xfrm>
              <a:off x="319850" y="3494341"/>
              <a:ext cx="3763137" cy="2121790"/>
            </a:xfrm>
            <a:custGeom>
              <a:avLst/>
              <a:gdLst/>
              <a:ahLst/>
              <a:cxnLst/>
              <a:rect l="l" t="t" r="r" b="b"/>
              <a:pathLst>
                <a:path w="3763137" h="2121790">
                  <a:moveTo>
                    <a:pt x="3175" y="2118614"/>
                  </a:moveTo>
                  <a:lnTo>
                    <a:pt x="3759962" y="2118614"/>
                  </a:lnTo>
                  <a:lnTo>
                    <a:pt x="3759962" y="3175"/>
                  </a:lnTo>
                  <a:lnTo>
                    <a:pt x="3175" y="3175"/>
                  </a:lnTo>
                  <a:lnTo>
                    <a:pt x="3175" y="2118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 cap="sq">
              <a:solidFill>
                <a:srgbClr val="D3D3D3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461" name="Group1461"/>
          <p:cNvGrpSpPr/>
          <p:nvPr/>
        </p:nvGrpSpPr>
        <p:grpSpPr>
          <a:xfrm>
            <a:off x="4213606" y="3494341"/>
            <a:ext cx="3764661" cy="2121790"/>
            <a:chOff x="4213606" y="3494341"/>
            <a:chExt cx="3764661" cy="2121790"/>
          </a:xfrm>
        </p:grpSpPr>
        <p:pic>
          <p:nvPicPr>
            <p:cNvPr id="1462" name="Image14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18432" y="3499104"/>
              <a:ext cx="3755136" cy="2112264"/>
            </a:xfrm>
            <a:prstGeom prst="rect">
              <a:avLst/>
            </a:prstGeom>
            <a:noFill/>
          </p:spPr>
        </p:pic>
        <p:sp>
          <p:nvSpPr>
            <p:cNvPr id="1463" name="Path1463"/>
            <p:cNvSpPr/>
            <p:nvPr/>
          </p:nvSpPr>
          <p:spPr>
            <a:xfrm>
              <a:off x="4213606" y="3494341"/>
              <a:ext cx="3764661" cy="2121790"/>
            </a:xfrm>
            <a:custGeom>
              <a:avLst/>
              <a:gdLst/>
              <a:ahLst/>
              <a:cxnLst/>
              <a:rect l="l" t="t" r="r" b="b"/>
              <a:pathLst>
                <a:path w="3764661" h="2121790">
                  <a:moveTo>
                    <a:pt x="3175" y="2118614"/>
                  </a:moveTo>
                  <a:lnTo>
                    <a:pt x="3761486" y="2118614"/>
                  </a:lnTo>
                  <a:lnTo>
                    <a:pt x="3761486" y="3175"/>
                  </a:lnTo>
                  <a:lnTo>
                    <a:pt x="3175" y="3175"/>
                  </a:lnTo>
                  <a:lnTo>
                    <a:pt x="3175" y="2118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 cap="sq">
              <a:solidFill>
                <a:srgbClr val="D3D3D3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464" name="Group1464"/>
          <p:cNvGrpSpPr/>
          <p:nvPr/>
        </p:nvGrpSpPr>
        <p:grpSpPr>
          <a:xfrm>
            <a:off x="319850" y="1241806"/>
            <a:ext cx="3763137" cy="2121789"/>
            <a:chOff x="319850" y="1241806"/>
            <a:chExt cx="3763137" cy="2121789"/>
          </a:xfrm>
        </p:grpSpPr>
        <p:pic>
          <p:nvPicPr>
            <p:cNvPr id="1465" name="Image146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4612" y="1246632"/>
              <a:ext cx="3753612" cy="2112264"/>
            </a:xfrm>
            <a:prstGeom prst="rect">
              <a:avLst/>
            </a:prstGeom>
            <a:noFill/>
          </p:spPr>
        </p:pic>
        <p:sp>
          <p:nvSpPr>
            <p:cNvPr id="1466" name="Path1466"/>
            <p:cNvSpPr/>
            <p:nvPr/>
          </p:nvSpPr>
          <p:spPr>
            <a:xfrm>
              <a:off x="319850" y="1241806"/>
              <a:ext cx="3763137" cy="2121789"/>
            </a:xfrm>
            <a:custGeom>
              <a:avLst/>
              <a:gdLst/>
              <a:ahLst/>
              <a:cxnLst/>
              <a:rect l="l" t="t" r="r" b="b"/>
              <a:pathLst>
                <a:path w="3763137" h="2121789">
                  <a:moveTo>
                    <a:pt x="3175" y="2118614"/>
                  </a:moveTo>
                  <a:lnTo>
                    <a:pt x="3759962" y="2118614"/>
                  </a:lnTo>
                  <a:lnTo>
                    <a:pt x="3759962" y="3175"/>
                  </a:lnTo>
                  <a:lnTo>
                    <a:pt x="3175" y="3175"/>
                  </a:lnTo>
                  <a:lnTo>
                    <a:pt x="3175" y="2118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 cap="sq">
              <a:solidFill>
                <a:srgbClr val="D3D3D3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7" name="Image14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  <a:noFill/>
        </p:spPr>
      </p:pic>
      <p:sp>
        <p:nvSpPr>
          <p:cNvPr id="1468" name="Path1468"/>
          <p:cNvSpPr/>
          <p:nvPr/>
        </p:nvSpPr>
        <p:spPr>
          <a:xfrm>
            <a:off x="8449056" y="844296"/>
            <a:ext cx="548642" cy="73152"/>
          </a:xfrm>
          <a:custGeom>
            <a:avLst/>
            <a:gdLst/>
            <a:ahLst/>
            <a:cxnLst/>
            <a:rect l="l" t="t" r="r" b="b"/>
            <a:pathLst>
              <a:path w="548642" h="73152">
                <a:moveTo>
                  <a:pt x="0" y="73152"/>
                </a:moveTo>
                <a:lnTo>
                  <a:pt x="548640" y="73152"/>
                </a:lnTo>
                <a:lnTo>
                  <a:pt x="548640" y="0"/>
                </a:lnTo>
                <a:lnTo>
                  <a:pt x="0" y="0"/>
                </a:lnTo>
                <a:lnTo>
                  <a:pt x="0" y="73152"/>
                </a:lnTo>
                <a:close/>
              </a:path>
            </a:pathLst>
          </a:custGeom>
          <a:solidFill>
            <a:srgbClr val="ED7D31">
              <a:alpha val="100000"/>
            </a:srgbClr>
          </a:solidFill>
          <a:ln w="0" cap="sq">
            <a:solidFill>
              <a:srgbClr val="ED7D31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469" name="Group1469"/>
          <p:cNvGrpSpPr/>
          <p:nvPr/>
        </p:nvGrpSpPr>
        <p:grpSpPr>
          <a:xfrm>
            <a:off x="8450452" y="2439797"/>
            <a:ext cx="3225038" cy="15494"/>
            <a:chOff x="8450452" y="2439797"/>
            <a:chExt cx="3225038" cy="15494"/>
          </a:xfrm>
        </p:grpSpPr>
        <p:sp>
          <p:nvSpPr>
            <p:cNvPr id="1470" name="Path1470"/>
            <p:cNvSpPr/>
            <p:nvPr/>
          </p:nvSpPr>
          <p:spPr>
            <a:xfrm>
              <a:off x="8453628" y="2442972"/>
              <a:ext cx="3218688" cy="9144"/>
            </a:xfrm>
            <a:custGeom>
              <a:avLst/>
              <a:gdLst/>
              <a:ahLst/>
              <a:cxnLst/>
              <a:rect l="l" t="t" r="r" b="b"/>
              <a:pathLst>
                <a:path w="3218688" h="9144">
                  <a:moveTo>
                    <a:pt x="0" y="9144"/>
                  </a:moveTo>
                  <a:lnTo>
                    <a:pt x="3218688" y="9144"/>
                  </a:lnTo>
                  <a:lnTo>
                    <a:pt x="3218688" y="0"/>
                  </a:lnTo>
                  <a:lnTo>
                    <a:pt x="0" y="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471" name="Path1471"/>
            <p:cNvSpPr/>
            <p:nvPr/>
          </p:nvSpPr>
          <p:spPr>
            <a:xfrm>
              <a:off x="8450452" y="2439797"/>
              <a:ext cx="3225038" cy="15494"/>
            </a:xfrm>
            <a:custGeom>
              <a:avLst/>
              <a:gdLst/>
              <a:ahLst/>
              <a:cxnLst/>
              <a:rect l="l" t="t" r="r" b="b"/>
              <a:pathLst>
                <a:path w="3225038" h="15494">
                  <a:moveTo>
                    <a:pt x="3175" y="12319"/>
                  </a:moveTo>
                  <a:lnTo>
                    <a:pt x="3221863" y="12319"/>
                  </a:lnTo>
                  <a:lnTo>
                    <a:pt x="3221863" y="3175"/>
                  </a:lnTo>
                  <a:lnTo>
                    <a:pt x="3175" y="3175"/>
                  </a:lnTo>
                  <a:lnTo>
                    <a:pt x="3175" y="123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472" name="Text Box1472"/>
          <p:cNvSpPr txBox="1"/>
          <p:nvPr/>
        </p:nvSpPr>
        <p:spPr>
          <a:xfrm>
            <a:off x="8488426" y="1495450"/>
            <a:ext cx="2088684" cy="3553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8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Maroochy</a:t>
            </a:r>
            <a:endParaRPr lang="en-US" altLang="zh-CN" sz="2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73" name="Text Box1473"/>
          <p:cNvSpPr txBox="1"/>
          <p:nvPr/>
        </p:nvSpPr>
        <p:spPr>
          <a:xfrm>
            <a:off x="8488426" y="1880108"/>
            <a:ext cx="1186824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incident</a:t>
            </a:r>
            <a:endParaRPr lang="en-US" altLang="zh-CN" sz="2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74" name="Text Box1474"/>
          <p:cNvSpPr txBox="1"/>
          <p:nvPr/>
        </p:nvSpPr>
        <p:spPr>
          <a:xfrm>
            <a:off x="8488426" y="2784348"/>
            <a:ext cx="2606650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disgruntled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former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475" name="Text Box1475"/>
          <p:cNvSpPr txBox="1"/>
          <p:nvPr/>
        </p:nvSpPr>
        <p:spPr>
          <a:xfrm>
            <a:off x="8488426" y="3113532"/>
            <a:ext cx="3273858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employee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Australian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476" name="Text Box1476"/>
          <p:cNvSpPr txBox="1"/>
          <p:nvPr/>
        </p:nvSpPr>
        <p:spPr>
          <a:xfrm>
            <a:off x="8488426" y="3442716"/>
            <a:ext cx="3198268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organization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manipulated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477" name="Text Box1477"/>
          <p:cNvSpPr txBox="1"/>
          <p:nvPr/>
        </p:nvSpPr>
        <p:spPr>
          <a:xfrm>
            <a:off x="8488426" y="3771900"/>
            <a:ext cx="2321358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controls</a:t>
            </a:r>
            <a:r>
              <a:rPr lang="en-US" altLang="zh-CN" sz="2400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478" name="Text Box1478"/>
          <p:cNvSpPr txBox="1"/>
          <p:nvPr/>
        </p:nvSpPr>
        <p:spPr>
          <a:xfrm>
            <a:off x="8488426" y="4101338"/>
            <a:ext cx="3211678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sewage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treatment</a:t>
            </a:r>
            <a:r>
              <a:rPr lang="en-US" altLang="zh-CN" sz="24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479" name="Text Box1479"/>
          <p:cNvSpPr txBox="1"/>
          <p:nvPr/>
        </p:nvSpPr>
        <p:spPr>
          <a:xfrm>
            <a:off x="8488426" y="4430522"/>
            <a:ext cx="2913890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using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knowledge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480" name="Text Box1480"/>
          <p:cNvSpPr txBox="1"/>
          <p:nvPr/>
        </p:nvSpPr>
        <p:spPr>
          <a:xfrm>
            <a:off x="8488426" y="4759706"/>
            <a:ext cx="3008986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software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481" name="Text Box1481"/>
          <p:cNvSpPr txBox="1"/>
          <p:nvPr/>
        </p:nvSpPr>
        <p:spPr>
          <a:xfrm>
            <a:off x="8488426" y="5088890"/>
            <a:ext cx="2567940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they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had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developed.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292</Words>
  <Application>Microsoft Office PowerPoint</Application>
  <PresentationFormat>Widescreen</PresentationFormat>
  <Paragraphs>133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29</cp:revision>
  <dcterms:created xsi:type="dcterms:W3CDTF">2017-10-23T09:06:44Z</dcterms:created>
  <dcterms:modified xsi:type="dcterms:W3CDTF">2026-02-12T09:49:36Z</dcterms:modified>
</cp:coreProperties>
</file>