
<file path=[Content_Types].xml><?xml version="1.0" encoding="utf-8"?>
<Types xmlns="http://schemas.openxmlformats.org/package/2006/content-types">
  <Default Extension="jpg" ContentType="application/octet-stream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8413" autoAdjust="0"/>
  </p:normalViewPr>
  <p:slideViewPr>
    <p:cSldViewPr>
      <p:cViewPr varScale="1">
        <p:scale>
          <a:sx n="60" d="100"/>
          <a:sy n="60" d="100"/>
        </p:scale>
        <p:origin x="1272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25C29-CE5F-4484-8EA3-B2FB1C762E31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1C741-8E36-432E-A334-CEC936002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6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25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14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82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03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77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53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64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1C741-8E36-432E-A334-CEC9360028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89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Path1208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09" name="Image12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699"/>
            <a:ext cx="3901440" cy="6832600"/>
          </a:xfrm>
          <a:prstGeom prst="rect">
            <a:avLst/>
          </a:prstGeom>
          <a:noFill/>
        </p:spPr>
      </p:pic>
      <p:pic>
        <p:nvPicPr>
          <p:cNvPr id="1210" name="Image12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540" y="1656588"/>
            <a:ext cx="6780276" cy="3544824"/>
          </a:xfrm>
          <a:prstGeom prst="rect">
            <a:avLst/>
          </a:prstGeom>
          <a:noFill/>
        </p:spPr>
      </p:pic>
      <p:sp>
        <p:nvSpPr>
          <p:cNvPr id="1211" name="Text Box1211"/>
          <p:cNvSpPr txBox="1"/>
          <p:nvPr/>
        </p:nvSpPr>
        <p:spPr>
          <a:xfrm>
            <a:off x="396240" y="2366264"/>
            <a:ext cx="2140640" cy="50749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996"/>
              </a:lnSpc>
            </a:pPr>
            <a:r>
              <a:rPr lang="en-US" altLang="zh-CN" sz="4000" spc="-24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Difference</a:t>
            </a:r>
            <a:endParaRPr lang="en-US" altLang="zh-CN" sz="40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12" name="Text Box1212"/>
          <p:cNvSpPr txBox="1"/>
          <p:nvPr/>
        </p:nvSpPr>
        <p:spPr>
          <a:xfrm>
            <a:off x="396240" y="2914675"/>
            <a:ext cx="2508024" cy="50779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998"/>
              </a:lnSpc>
            </a:pPr>
            <a:r>
              <a:rPr lang="en-US" altLang="zh-CN" sz="4000" spc="-11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between</a:t>
            </a:r>
            <a:r>
              <a:rPr lang="en-US" altLang="zh-CN" sz="4000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4000" spc="-63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OT</a:t>
            </a:r>
            <a:endParaRPr lang="en-US" altLang="zh-CN" sz="40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13" name="Text Box1213"/>
          <p:cNvSpPr txBox="1"/>
          <p:nvPr/>
        </p:nvSpPr>
        <p:spPr>
          <a:xfrm>
            <a:off x="396240" y="3463798"/>
            <a:ext cx="1288560" cy="50749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996"/>
              </a:lnSpc>
            </a:pPr>
            <a:r>
              <a:rPr lang="en-US" altLang="zh-CN" sz="4000" spc="-2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and</a:t>
            </a:r>
            <a:r>
              <a:rPr lang="en-US" altLang="zh-CN" sz="4000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4000" spc="0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IT</a:t>
            </a:r>
            <a:endParaRPr lang="en-US" altLang="zh-CN" sz="40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14" name="Text Box1214"/>
          <p:cNvSpPr txBox="1"/>
          <p:nvPr/>
        </p:nvSpPr>
        <p:spPr>
          <a:xfrm>
            <a:off x="396240" y="4012438"/>
            <a:ext cx="1983825" cy="507493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996"/>
              </a:lnSpc>
            </a:pPr>
            <a:r>
              <a:rPr lang="en-US" altLang="zh-CN" sz="4000" spc="-12" dirty="0">
                <a:solidFill>
                  <a:srgbClr val="F69426"/>
                </a:solidFill>
                <a:latin typeface="Calibri Light"/>
                <a:ea typeface="Calibri Light"/>
                <a:cs typeface="Calibri Light"/>
              </a:rPr>
              <a:t>Networks</a:t>
            </a:r>
            <a:endParaRPr lang="en-US" altLang="zh-CN" sz="4000">
              <a:latin typeface="Calibri Light"/>
              <a:ea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Path1215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16" name="Image12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252" y="806196"/>
            <a:ext cx="6155436" cy="5268468"/>
          </a:xfrm>
          <a:prstGeom prst="rect">
            <a:avLst/>
          </a:prstGeom>
          <a:noFill/>
        </p:spPr>
      </p:pic>
      <p:sp>
        <p:nvSpPr>
          <p:cNvPr id="1217" name="Path1217"/>
          <p:cNvSpPr/>
          <p:nvPr/>
        </p:nvSpPr>
        <p:spPr>
          <a:xfrm>
            <a:off x="571500" y="902208"/>
            <a:ext cx="4369308" cy="1524000"/>
          </a:xfrm>
          <a:custGeom>
            <a:avLst/>
            <a:gdLst/>
            <a:ahLst/>
            <a:cxnLst/>
            <a:rect l="l" t="t" r="r" b="b"/>
            <a:pathLst>
              <a:path w="4369308" h="1524000">
                <a:moveTo>
                  <a:pt x="0" y="254000"/>
                </a:moveTo>
                <a:cubicBezTo>
                  <a:pt x="0" y="113665"/>
                  <a:pt x="113729" y="0"/>
                  <a:pt x="254013" y="0"/>
                </a:cubicBezTo>
                <a:lnTo>
                  <a:pt x="4115308" y="0"/>
                </a:lnTo>
                <a:cubicBezTo>
                  <a:pt x="4255643" y="0"/>
                  <a:pt x="4369308" y="113665"/>
                  <a:pt x="4369308" y="254000"/>
                </a:cubicBezTo>
                <a:lnTo>
                  <a:pt x="4369308" y="1270000"/>
                </a:lnTo>
                <a:cubicBezTo>
                  <a:pt x="4369308" y="1410335"/>
                  <a:pt x="4255643" y="1524000"/>
                  <a:pt x="4115308" y="1524000"/>
                </a:cubicBezTo>
                <a:lnTo>
                  <a:pt x="254013" y="1524000"/>
                </a:lnTo>
                <a:cubicBezTo>
                  <a:pt x="113729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18" name="Text Box1218"/>
          <p:cNvSpPr txBox="1"/>
          <p:nvPr/>
        </p:nvSpPr>
        <p:spPr>
          <a:xfrm>
            <a:off x="832104" y="1251865"/>
            <a:ext cx="3914919" cy="8463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206"/>
              </a:lnSpc>
            </a:pPr>
            <a:r>
              <a:rPr lang="en-US" altLang="zh-CN" sz="3200" b="1" spc="-15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Confidentiality,</a:t>
            </a:r>
            <a:r>
              <a:rPr lang="en-US" altLang="zh-CN" sz="3200" b="1" spc="-4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200" b="1" spc="-1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Integrity</a:t>
            </a:r>
            <a:endParaRPr lang="en-US" altLang="zh-CN" sz="3200">
              <a:latin typeface="Calibri Light"/>
              <a:ea typeface="Calibri Light"/>
              <a:cs typeface="Calibri Light"/>
            </a:endParaRPr>
          </a:p>
          <a:p>
            <a:pPr marL="711708" algn="l" rtl="0">
              <a:lnSpc>
                <a:spcPts val="3204"/>
              </a:lnSpc>
              <a:spcBef>
                <a:spcPts val="253"/>
              </a:spcBef>
            </a:pPr>
            <a:r>
              <a:rPr lang="en-US" altLang="zh-CN" sz="3200" b="1" spc="15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and</a:t>
            </a:r>
            <a:r>
              <a:rPr lang="en-US" altLang="zh-CN" sz="3200" b="1" spc="-69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200" b="1" spc="-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Availability</a:t>
            </a:r>
            <a:endParaRPr lang="en-US" altLang="zh-CN" sz="32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19" name="Text Box1219"/>
          <p:cNvSpPr txBox="1"/>
          <p:nvPr/>
        </p:nvSpPr>
        <p:spPr>
          <a:xfrm>
            <a:off x="702869" y="3003423"/>
            <a:ext cx="4146877" cy="2175079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41"/>
              </a:lnSpc>
            </a:pP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OT,</a:t>
            </a:r>
            <a:r>
              <a:rPr lang="en-US" altLang="zh-CN" sz="2000" spc="-1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focus</a:t>
            </a:r>
            <a:r>
              <a:rPr lang="en-US" altLang="zh-CN" sz="2000" spc="-2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is</a:t>
            </a:r>
            <a:r>
              <a:rPr lang="en-US" altLang="zh-CN" sz="2000" spc="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spc="-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CIA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(Confidentiality,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Integrity,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Availability)</a:t>
            </a:r>
            <a:r>
              <a:rPr lang="en-US" altLang="zh-CN" sz="2000" spc="2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system.</a:t>
            </a:r>
            <a:r>
              <a:rPr lang="en-US" altLang="zh-CN" sz="2000" spc="2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Availability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most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important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aspect</a:t>
            </a:r>
            <a:r>
              <a:rPr lang="en-US" altLang="zh-CN" sz="2000" spc="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OT,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followed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by</a:t>
            </a:r>
            <a:r>
              <a:rPr lang="en-US" altLang="zh-CN" sz="2000" spc="-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integrity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then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confidentiality.</a:t>
            </a:r>
            <a:r>
              <a:rPr lang="en-US" altLang="zh-CN" sz="2000" spc="-1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other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hand,</a:t>
            </a:r>
            <a:r>
              <a:rPr lang="en-US" altLang="zh-CN" sz="2000" spc="-1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IT,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priority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is</a:t>
            </a:r>
            <a:r>
              <a:rPr lang="en-US" altLang="zh-CN" sz="2000" spc="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spc="-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CIA,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with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confidentiality</a:t>
            </a:r>
            <a:r>
              <a:rPr lang="en-US" altLang="zh-CN" sz="2000" spc="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being</a:t>
            </a:r>
            <a:r>
              <a:rPr lang="en-US" altLang="zh-CN" sz="2000" spc="-1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prioritized</a:t>
            </a:r>
            <a:r>
              <a:rPr lang="en-US" altLang="zh-CN" sz="2000" spc="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more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  <p:sp>
        <p:nvSpPr>
          <p:cNvPr id="1220" name="Text Box1220"/>
          <p:cNvSpPr txBox="1"/>
          <p:nvPr/>
        </p:nvSpPr>
        <p:spPr>
          <a:xfrm>
            <a:off x="702869" y="5198618"/>
            <a:ext cx="1714544" cy="25450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004"/>
              </a:lnSpc>
            </a:pP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than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availability.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Path1221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22" name="Image12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94004"/>
            <a:ext cx="6155436" cy="5269992"/>
          </a:xfrm>
          <a:prstGeom prst="rect">
            <a:avLst/>
          </a:prstGeom>
          <a:noFill/>
        </p:spPr>
      </p:pic>
      <p:sp>
        <p:nvSpPr>
          <p:cNvPr id="1223" name="Path1223"/>
          <p:cNvSpPr/>
          <p:nvPr/>
        </p:nvSpPr>
        <p:spPr>
          <a:xfrm>
            <a:off x="7092697" y="1124712"/>
            <a:ext cx="4367783" cy="1524000"/>
          </a:xfrm>
          <a:custGeom>
            <a:avLst/>
            <a:gdLst/>
            <a:ahLst/>
            <a:cxnLst/>
            <a:rect l="l" t="t" r="r" b="b"/>
            <a:pathLst>
              <a:path w="4367783" h="1524000">
                <a:moveTo>
                  <a:pt x="0" y="254000"/>
                </a:moveTo>
                <a:cubicBezTo>
                  <a:pt x="0" y="113665"/>
                  <a:pt x="113665" y="0"/>
                  <a:pt x="254000" y="0"/>
                </a:cubicBezTo>
                <a:lnTo>
                  <a:pt x="4113784" y="0"/>
                </a:lnTo>
                <a:cubicBezTo>
                  <a:pt x="4254119" y="0"/>
                  <a:pt x="4367784" y="113665"/>
                  <a:pt x="4367784" y="254000"/>
                </a:cubicBezTo>
                <a:lnTo>
                  <a:pt x="4367784" y="1270000"/>
                </a:lnTo>
                <a:cubicBezTo>
                  <a:pt x="4367784" y="1410335"/>
                  <a:pt x="4254119" y="1524000"/>
                  <a:pt x="4113784" y="1524000"/>
                </a:cubicBezTo>
                <a:lnTo>
                  <a:pt x="254000" y="1524000"/>
                </a:lnTo>
                <a:cubicBezTo>
                  <a:pt x="113665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24" name="Text Box1224"/>
          <p:cNvSpPr txBox="1"/>
          <p:nvPr/>
        </p:nvSpPr>
        <p:spPr>
          <a:xfrm>
            <a:off x="7461504" y="1423441"/>
            <a:ext cx="3697920" cy="9515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3602"/>
              </a:lnSpc>
            </a:pPr>
            <a:r>
              <a:rPr lang="en-US" altLang="zh-CN" sz="3600" b="1" spc="-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Downtime,</a:t>
            </a:r>
            <a:r>
              <a:rPr lang="en-US" altLang="zh-CN" sz="3600" b="1" spc="-66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600" b="1" spc="9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health</a:t>
            </a:r>
            <a:r>
              <a:rPr lang="en-US" altLang="zh-CN" sz="3600" b="1" spc="-78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600" b="1" spc="45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&amp;</a:t>
            </a:r>
            <a:endParaRPr lang="en-US" altLang="zh-CN" sz="3600">
              <a:latin typeface="Calibri Light"/>
              <a:ea typeface="Calibri Light"/>
              <a:cs typeface="Calibri Light"/>
            </a:endParaRPr>
          </a:p>
          <a:p>
            <a:pPr marL="1263650" algn="l" rtl="0">
              <a:lnSpc>
                <a:spcPts val="3600"/>
              </a:lnSpc>
              <a:spcBef>
                <a:spcPts val="290"/>
              </a:spcBef>
            </a:pPr>
            <a:r>
              <a:rPr lang="en-US" altLang="zh-CN" sz="3600" b="1" spc="-14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Safety</a:t>
            </a:r>
            <a:endParaRPr lang="en-US" altLang="zh-CN" sz="36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25" name="Text Box1225"/>
          <p:cNvSpPr txBox="1"/>
          <p:nvPr/>
        </p:nvSpPr>
        <p:spPr>
          <a:xfrm>
            <a:off x="7204202" y="3371977"/>
            <a:ext cx="4080960" cy="162636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34"/>
              </a:lnSpc>
            </a:pPr>
            <a:r>
              <a:rPr lang="en-US" altLang="zh-CN" sz="2000" spc="-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systems</a:t>
            </a:r>
            <a:r>
              <a:rPr lang="en-US" altLang="zh-CN" sz="2000" spc="2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have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</a:t>
            </a:r>
            <a:r>
              <a:rPr lang="en-US" altLang="zh-CN" sz="2000" spc="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higher</a:t>
            </a:r>
            <a:r>
              <a:rPr lang="en-US" altLang="zh-CN" sz="2000" spc="-1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impact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downtime,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health,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safety.</a:t>
            </a:r>
            <a:r>
              <a:rPr lang="en-US" altLang="zh-CN" sz="2000" spc="45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Errors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can</a:t>
            </a:r>
            <a:r>
              <a:rPr lang="en-US" altLang="zh-CN" sz="2000" spc="-1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directly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impact</a:t>
            </a:r>
            <a:r>
              <a:rPr lang="en-US" altLang="zh-CN" sz="2000" spc="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health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safety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individuals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even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lead</a:t>
            </a:r>
            <a:r>
              <a:rPr lang="en-US" altLang="zh-CN" sz="2000" spc="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disasters.</a:t>
            </a:r>
            <a:r>
              <a:rPr lang="en-US" altLang="zh-CN" sz="2000" spc="3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This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makes</a:t>
            </a:r>
            <a:r>
              <a:rPr lang="en-US" altLang="zh-CN" sz="2000" spc="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different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from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IT.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" name="Path1226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27" name="Image12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1492" y="903732"/>
            <a:ext cx="6155436" cy="5268468"/>
          </a:xfrm>
          <a:prstGeom prst="rect">
            <a:avLst/>
          </a:prstGeom>
          <a:noFill/>
        </p:spPr>
      </p:pic>
      <p:sp>
        <p:nvSpPr>
          <p:cNvPr id="1228" name="Path1228"/>
          <p:cNvSpPr/>
          <p:nvPr/>
        </p:nvSpPr>
        <p:spPr>
          <a:xfrm>
            <a:off x="944880" y="1353312"/>
            <a:ext cx="4369308" cy="1524000"/>
          </a:xfrm>
          <a:custGeom>
            <a:avLst/>
            <a:gdLst/>
            <a:ahLst/>
            <a:cxnLst/>
            <a:rect l="l" t="t" r="r" b="b"/>
            <a:pathLst>
              <a:path w="4369308" h="1524000">
                <a:moveTo>
                  <a:pt x="0" y="254000"/>
                </a:moveTo>
                <a:cubicBezTo>
                  <a:pt x="0" y="113665"/>
                  <a:pt x="113729" y="0"/>
                  <a:pt x="254013" y="0"/>
                </a:cubicBezTo>
                <a:lnTo>
                  <a:pt x="4115308" y="0"/>
                </a:lnTo>
                <a:cubicBezTo>
                  <a:pt x="4255643" y="0"/>
                  <a:pt x="4369308" y="113665"/>
                  <a:pt x="4369308" y="254000"/>
                </a:cubicBezTo>
                <a:lnTo>
                  <a:pt x="4369308" y="1270000"/>
                </a:lnTo>
                <a:cubicBezTo>
                  <a:pt x="4369308" y="1410335"/>
                  <a:pt x="4255643" y="1524000"/>
                  <a:pt x="4115308" y="1524000"/>
                </a:cubicBezTo>
                <a:lnTo>
                  <a:pt x="254013" y="1524000"/>
                </a:lnTo>
                <a:cubicBezTo>
                  <a:pt x="113729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29" name="Text Box1229"/>
          <p:cNvSpPr txBox="1"/>
          <p:nvPr/>
        </p:nvSpPr>
        <p:spPr>
          <a:xfrm>
            <a:off x="1172261" y="1405153"/>
            <a:ext cx="3981425" cy="144536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marL="797382" algn="l" rtl="0">
              <a:lnSpc>
                <a:spcPts val="3602"/>
              </a:lnSpc>
            </a:pPr>
            <a:r>
              <a:rPr lang="en-US" altLang="zh-CN" sz="3600" b="1" spc="-12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Performance</a:t>
            </a:r>
            <a:endParaRPr lang="en-US" altLang="zh-CN" sz="3600">
              <a:latin typeface="Calibri Light"/>
              <a:ea typeface="Calibri Light"/>
              <a:cs typeface="Calibri Light"/>
            </a:endParaRPr>
          </a:p>
          <a:p>
            <a:pPr algn="l" rtl="0">
              <a:lnSpc>
                <a:spcPts val="3600"/>
              </a:lnSpc>
              <a:spcBef>
                <a:spcPts val="290"/>
              </a:spcBef>
            </a:pPr>
            <a:r>
              <a:rPr lang="en-US" altLang="zh-CN" sz="3600" b="1" spc="-6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Non-Real</a:t>
            </a:r>
            <a:r>
              <a:rPr lang="en-US" altLang="zh-CN" sz="3600" b="1" spc="-62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600" b="1" spc="1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Time</a:t>
            </a:r>
            <a:r>
              <a:rPr lang="en-US" altLang="zh-CN" sz="3600" b="1" spc="-8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600" b="1" spc="4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&amp;</a:t>
            </a:r>
            <a:r>
              <a:rPr lang="en-US" altLang="zh-CN" sz="3600" b="1" spc="-90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3600" b="1" spc="-8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Real</a:t>
            </a:r>
            <a:endParaRPr lang="en-US" altLang="zh-CN" sz="3600">
              <a:latin typeface="Calibri Light"/>
              <a:ea typeface="Calibri Light"/>
              <a:cs typeface="Calibri Light"/>
            </a:endParaRPr>
          </a:p>
          <a:p>
            <a:pPr marL="1509090" algn="l" rtl="0">
              <a:lnSpc>
                <a:spcPts val="3600"/>
              </a:lnSpc>
              <a:spcBef>
                <a:spcPts val="288"/>
              </a:spcBef>
            </a:pPr>
            <a:r>
              <a:rPr lang="en-US" altLang="zh-CN" sz="3600" b="1" spc="1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Time</a:t>
            </a:r>
            <a:endParaRPr lang="en-US" altLang="zh-CN" sz="36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30" name="Text Box1230"/>
          <p:cNvSpPr txBox="1"/>
          <p:nvPr/>
        </p:nvSpPr>
        <p:spPr>
          <a:xfrm>
            <a:off x="1056742" y="3600577"/>
            <a:ext cx="4178436" cy="190068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38"/>
              </a:lnSpc>
            </a:pP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terms</a:t>
            </a:r>
            <a:r>
              <a:rPr lang="en-US" altLang="zh-CN" sz="2000" spc="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performance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requirements,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most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processes</a:t>
            </a:r>
            <a:r>
              <a:rPr lang="en-US" altLang="zh-CN" sz="2000" spc="2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are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non-real-time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near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real-time,</a:t>
            </a:r>
            <a:r>
              <a:rPr lang="en-US" altLang="zh-CN" sz="2000" spc="2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while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OT,</a:t>
            </a:r>
            <a:r>
              <a:rPr lang="en-US" altLang="zh-CN" sz="2000" spc="-1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all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processes</a:t>
            </a:r>
            <a:r>
              <a:rPr lang="en-US" altLang="zh-CN" sz="2000" spc="2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are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real-time.</a:t>
            </a:r>
            <a:r>
              <a:rPr lang="en-US" altLang="zh-CN" sz="2000" spc="2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Real-time</a:t>
            </a:r>
            <a:r>
              <a:rPr lang="en-US" altLang="zh-CN" sz="2000" spc="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means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that</a:t>
            </a:r>
            <a:r>
              <a:rPr lang="en-US" altLang="zh-CN" sz="2000" spc="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data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flows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with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product,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commands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act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product</a:t>
            </a:r>
            <a:r>
              <a:rPr lang="en-US" altLang="zh-CN" sz="2000" spc="-1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at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same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time</a:t>
            </a:r>
            <a:r>
              <a:rPr lang="en-US" altLang="zh-CN" sz="2000" spc="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location.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Path1231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32" name="Image12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92" y="903732"/>
            <a:ext cx="6155436" cy="5268468"/>
          </a:xfrm>
          <a:prstGeom prst="rect">
            <a:avLst/>
          </a:prstGeom>
          <a:noFill/>
        </p:spPr>
      </p:pic>
      <p:sp>
        <p:nvSpPr>
          <p:cNvPr id="1233" name="Path1233"/>
          <p:cNvSpPr/>
          <p:nvPr/>
        </p:nvSpPr>
        <p:spPr>
          <a:xfrm>
            <a:off x="7397497" y="1245108"/>
            <a:ext cx="4367783" cy="1524000"/>
          </a:xfrm>
          <a:custGeom>
            <a:avLst/>
            <a:gdLst/>
            <a:ahLst/>
            <a:cxnLst/>
            <a:rect l="l" t="t" r="r" b="b"/>
            <a:pathLst>
              <a:path w="4367783" h="1524000">
                <a:moveTo>
                  <a:pt x="0" y="254000"/>
                </a:moveTo>
                <a:cubicBezTo>
                  <a:pt x="0" y="113665"/>
                  <a:pt x="113665" y="0"/>
                  <a:pt x="254000" y="0"/>
                </a:cubicBezTo>
                <a:lnTo>
                  <a:pt x="4113784" y="0"/>
                </a:lnTo>
                <a:cubicBezTo>
                  <a:pt x="4254119" y="0"/>
                  <a:pt x="4367784" y="113665"/>
                  <a:pt x="4367784" y="254000"/>
                </a:cubicBezTo>
                <a:lnTo>
                  <a:pt x="4367784" y="1270000"/>
                </a:lnTo>
                <a:cubicBezTo>
                  <a:pt x="4367784" y="1410335"/>
                  <a:pt x="4254119" y="1524000"/>
                  <a:pt x="4113784" y="1524000"/>
                </a:cubicBezTo>
                <a:lnTo>
                  <a:pt x="254000" y="1524000"/>
                </a:lnTo>
                <a:cubicBezTo>
                  <a:pt x="113665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34" name="Text Box1234"/>
          <p:cNvSpPr txBox="1"/>
          <p:nvPr/>
        </p:nvSpPr>
        <p:spPr>
          <a:xfrm>
            <a:off x="8918702" y="1717319"/>
            <a:ext cx="1396142" cy="60990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4802"/>
              </a:lnSpc>
            </a:pPr>
            <a:r>
              <a:rPr lang="en-US" altLang="zh-CN" sz="4800" b="1" spc="-10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Delay</a:t>
            </a:r>
            <a:endParaRPr lang="en-US" altLang="zh-CN" sz="48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35" name="Text Box1235"/>
          <p:cNvSpPr txBox="1"/>
          <p:nvPr/>
        </p:nvSpPr>
        <p:spPr>
          <a:xfrm>
            <a:off x="7509002" y="3491992"/>
            <a:ext cx="4167492" cy="1900809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38"/>
              </a:lnSpc>
            </a:pP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terms</a:t>
            </a:r>
            <a:r>
              <a:rPr lang="en-US" altLang="zh-CN" sz="2000" spc="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delay,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systems</a:t>
            </a:r>
            <a:r>
              <a:rPr lang="en-US" altLang="zh-CN" sz="2000" spc="2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accept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some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jitter</a:t>
            </a:r>
            <a:r>
              <a:rPr lang="en-US" altLang="zh-CN" sz="2000" spc="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delay,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but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delays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jitter</a:t>
            </a:r>
            <a:r>
              <a:rPr lang="en-US" altLang="zh-CN" sz="2000" spc="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are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not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acceptable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due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sensitive</a:t>
            </a:r>
            <a:r>
              <a:rPr lang="en-US" altLang="zh-CN" sz="2000" spc="3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nature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systems.</a:t>
            </a:r>
            <a:r>
              <a:rPr lang="en-US" altLang="zh-CN" sz="2000" spc="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Any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delay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jitter</a:t>
            </a:r>
            <a:r>
              <a:rPr lang="en-US" altLang="zh-CN" sz="2000" spc="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can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incorrect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readings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actions,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causing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production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losses</a:t>
            </a:r>
            <a:r>
              <a:rPr lang="en-US" altLang="zh-CN" sz="2000" spc="1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safety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issues.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Path1236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37" name="Image12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1764" y="794004"/>
            <a:ext cx="6155436" cy="5269992"/>
          </a:xfrm>
          <a:prstGeom prst="rect">
            <a:avLst/>
          </a:prstGeom>
          <a:noFill/>
        </p:spPr>
      </p:pic>
      <p:sp>
        <p:nvSpPr>
          <p:cNvPr id="1238" name="Path1238"/>
          <p:cNvSpPr/>
          <p:nvPr/>
        </p:nvSpPr>
        <p:spPr>
          <a:xfrm>
            <a:off x="868680" y="1117092"/>
            <a:ext cx="4369308" cy="1524000"/>
          </a:xfrm>
          <a:custGeom>
            <a:avLst/>
            <a:gdLst/>
            <a:ahLst/>
            <a:cxnLst/>
            <a:rect l="l" t="t" r="r" b="b"/>
            <a:pathLst>
              <a:path w="4369308" h="1524000">
                <a:moveTo>
                  <a:pt x="0" y="254000"/>
                </a:moveTo>
                <a:cubicBezTo>
                  <a:pt x="0" y="113665"/>
                  <a:pt x="113729" y="0"/>
                  <a:pt x="254013" y="0"/>
                </a:cubicBezTo>
                <a:lnTo>
                  <a:pt x="4115308" y="0"/>
                </a:lnTo>
                <a:cubicBezTo>
                  <a:pt x="4255643" y="0"/>
                  <a:pt x="4369308" y="113665"/>
                  <a:pt x="4369308" y="254000"/>
                </a:cubicBezTo>
                <a:lnTo>
                  <a:pt x="4369308" y="1270000"/>
                </a:lnTo>
                <a:cubicBezTo>
                  <a:pt x="4369308" y="1410335"/>
                  <a:pt x="4255643" y="1524000"/>
                  <a:pt x="4115308" y="1524000"/>
                </a:cubicBezTo>
                <a:lnTo>
                  <a:pt x="254013" y="1524000"/>
                </a:lnTo>
                <a:cubicBezTo>
                  <a:pt x="113729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39" name="Text Box1239"/>
          <p:cNvSpPr txBox="1"/>
          <p:nvPr/>
        </p:nvSpPr>
        <p:spPr>
          <a:xfrm>
            <a:off x="1294130" y="1590802"/>
            <a:ext cx="3583331" cy="609600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4800"/>
              </a:lnSpc>
            </a:pPr>
            <a:r>
              <a:rPr lang="en-US" altLang="zh-CN" sz="4800" b="1" spc="7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Access</a:t>
            </a:r>
            <a:r>
              <a:rPr lang="en-US" altLang="zh-CN" sz="4800" b="1" spc="-78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altLang="zh-CN" sz="4800" b="1" spc="-15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Control</a:t>
            </a:r>
            <a:endParaRPr lang="en-US" altLang="zh-CN" sz="48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40" name="Text Box1240"/>
          <p:cNvSpPr txBox="1"/>
          <p:nvPr/>
        </p:nvSpPr>
        <p:spPr>
          <a:xfrm>
            <a:off x="980542" y="3364865"/>
            <a:ext cx="4178436" cy="2449500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43"/>
              </a:lnSpc>
            </a:pP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Regarding</a:t>
            </a:r>
            <a:r>
              <a:rPr lang="en-US" altLang="zh-CN" sz="2000" spc="-2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control,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000" spc="-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systems</a:t>
            </a:r>
            <a:r>
              <a:rPr lang="en-US" altLang="zh-CN" sz="2000" spc="2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can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implement</a:t>
            </a:r>
            <a:r>
              <a:rPr lang="en-US" altLang="zh-CN" sz="2000" spc="2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tightly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restricted</a:t>
            </a:r>
            <a:r>
              <a:rPr lang="en-US" altLang="zh-CN" sz="2000" spc="2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control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prioritize</a:t>
            </a:r>
            <a:r>
              <a:rPr lang="en-US" altLang="zh-CN" sz="2000" spc="1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confidentiality.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8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OT,</a:t>
            </a:r>
            <a:r>
              <a:rPr lang="en-US" altLang="zh-CN" sz="2000" spc="-1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control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should</a:t>
            </a:r>
            <a:r>
              <a:rPr lang="en-US" altLang="zh-CN" sz="2000" spc="-2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strictly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controlled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but</a:t>
            </a:r>
            <a:r>
              <a:rPr lang="en-US" altLang="zh-CN" sz="2000" spc="-18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should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not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interfere</a:t>
            </a:r>
            <a:r>
              <a:rPr lang="en-US" altLang="zh-CN" sz="2000" spc="2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with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human-machine</a:t>
            </a:r>
            <a:r>
              <a:rPr lang="en-US" altLang="zh-CN" sz="2000" spc="-2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7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interaction</a:t>
            </a:r>
            <a:r>
              <a:rPr lang="en-US" altLang="zh-CN" sz="2000" spc="2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(HMI).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Operators</a:t>
            </a:r>
            <a:r>
              <a:rPr lang="en-US" altLang="zh-CN" sz="2000" spc="1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should</a:t>
            </a:r>
            <a:r>
              <a:rPr lang="en-US" altLang="zh-CN" sz="2000" spc="-2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have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necessary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without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facing</a:t>
            </a:r>
            <a:r>
              <a:rPr lang="en-US" altLang="zh-CN" sz="2000" spc="-1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difficulties</a:t>
            </a:r>
            <a:r>
              <a:rPr lang="en-US" altLang="zh-CN" sz="2000" spc="2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that</a:t>
            </a:r>
            <a:r>
              <a:rPr lang="en-US" altLang="zh-CN" sz="2000" spc="452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can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lead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spc="-9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operational</a:t>
            </a:r>
            <a:r>
              <a:rPr lang="en-US" altLang="zh-CN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delays.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Path1241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42" name="Image12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" y="794004"/>
            <a:ext cx="6153913" cy="5269992"/>
          </a:xfrm>
          <a:prstGeom prst="rect">
            <a:avLst/>
          </a:prstGeom>
          <a:noFill/>
        </p:spPr>
      </p:pic>
      <p:sp>
        <p:nvSpPr>
          <p:cNvPr id="1243" name="Path1243"/>
          <p:cNvSpPr/>
          <p:nvPr/>
        </p:nvSpPr>
        <p:spPr>
          <a:xfrm>
            <a:off x="7142988" y="685800"/>
            <a:ext cx="4369310" cy="1524000"/>
          </a:xfrm>
          <a:custGeom>
            <a:avLst/>
            <a:gdLst/>
            <a:ahLst/>
            <a:cxnLst/>
            <a:rect l="l" t="t" r="r" b="b"/>
            <a:pathLst>
              <a:path w="4369310" h="1524000">
                <a:moveTo>
                  <a:pt x="0" y="254000"/>
                </a:moveTo>
                <a:cubicBezTo>
                  <a:pt x="0" y="113665"/>
                  <a:pt x="113665" y="0"/>
                  <a:pt x="254000" y="0"/>
                </a:cubicBezTo>
                <a:lnTo>
                  <a:pt x="4115309" y="0"/>
                </a:lnTo>
                <a:cubicBezTo>
                  <a:pt x="4255644" y="0"/>
                  <a:pt x="4369309" y="113665"/>
                  <a:pt x="4369309" y="254000"/>
                </a:cubicBezTo>
                <a:lnTo>
                  <a:pt x="4369309" y="1270000"/>
                </a:lnTo>
                <a:cubicBezTo>
                  <a:pt x="4369309" y="1410335"/>
                  <a:pt x="4255644" y="1524000"/>
                  <a:pt x="4115309" y="1524000"/>
                </a:cubicBezTo>
                <a:lnTo>
                  <a:pt x="254000" y="1524000"/>
                </a:lnTo>
                <a:cubicBezTo>
                  <a:pt x="113665" y="1524000"/>
                  <a:pt x="0" y="1410335"/>
                  <a:pt x="0" y="1270000"/>
                </a:cubicBezTo>
                <a:lnTo>
                  <a:pt x="0" y="254000"/>
                </a:lnTo>
                <a:close/>
              </a:path>
            </a:pathLst>
          </a:custGeom>
          <a:solidFill>
            <a:srgbClr val="00A2C3">
              <a:alpha val="100000"/>
            </a:srgbClr>
          </a:solidFill>
          <a:ln w="0" cap="sq">
            <a:solidFill>
              <a:srgbClr val="00A2C3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44" name="Text Box1244"/>
          <p:cNvSpPr txBox="1"/>
          <p:nvPr/>
        </p:nvSpPr>
        <p:spPr>
          <a:xfrm>
            <a:off x="8038212" y="1158875"/>
            <a:ext cx="2647596" cy="609600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4800"/>
              </a:lnSpc>
            </a:pPr>
            <a:r>
              <a:rPr lang="en-US" altLang="zh-CN" sz="4800" b="1" spc="-13" dirty="0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Availability</a:t>
            </a:r>
            <a:endParaRPr lang="en-US" altLang="zh-CN" sz="48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45" name="Text Box1245"/>
          <p:cNvSpPr txBox="1"/>
          <p:nvPr/>
        </p:nvSpPr>
        <p:spPr>
          <a:xfrm>
            <a:off x="7255129" y="2893617"/>
            <a:ext cx="4189177" cy="1391490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191"/>
              </a:lnSpc>
            </a:pPr>
            <a:r>
              <a:rPr lang="en-US" altLang="zh-CN" sz="2000" spc="0" dirty="0">
                <a:solidFill>
                  <a:srgbClr val="44546A"/>
                </a:solidFill>
                <a:latin typeface="Arial"/>
                <a:ea typeface="Arial"/>
                <a:cs typeface="Arial"/>
              </a:rPr>
              <a:t>•</a:t>
            </a:r>
            <a:r>
              <a:rPr lang="en-US" altLang="zh-CN" sz="2000" spc="544" dirty="0">
                <a:solidFill>
                  <a:srgbClr val="44546A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000" spc="-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systems</a:t>
            </a:r>
            <a:r>
              <a:rPr lang="en-US" altLang="zh-CN" sz="2000" spc="2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may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accept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responses</a:t>
            </a:r>
            <a:r>
              <a:rPr lang="en-US" altLang="zh-CN" sz="2000" spc="1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such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as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rebooting,</a:t>
            </a:r>
            <a:r>
              <a:rPr lang="en-US" altLang="zh-CN" sz="2000" spc="-18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as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is</a:t>
            </a:r>
            <a:r>
              <a:rPr lang="en-US" altLang="zh-CN" sz="2000" spc="6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acceptable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spc="45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restart</a:t>
            </a:r>
            <a:r>
              <a:rPr lang="en-US" altLang="zh-CN" sz="2000" spc="2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or</a:t>
            </a:r>
            <a:r>
              <a:rPr lang="en-US" altLang="zh-CN" sz="2000" spc="-8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reboot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system.</a:t>
            </a:r>
            <a:r>
              <a:rPr lang="en-US" altLang="zh-CN" sz="2000" spc="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Availability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deficiencies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can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be</a:t>
            </a:r>
            <a:r>
              <a:rPr lang="en-US" altLang="zh-CN" sz="2000" spc="-7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tolerated</a:t>
            </a:r>
            <a:r>
              <a:rPr lang="en-US" altLang="zh-CN" sz="2000" spc="14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depending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on</a:t>
            </a:r>
            <a:r>
              <a:rPr lang="en-US" altLang="zh-CN" sz="2000" spc="-1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system's</a:t>
            </a:r>
            <a:r>
              <a:rPr lang="en-US" altLang="zh-CN" sz="2000" spc="2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operational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  <p:sp>
        <p:nvSpPr>
          <p:cNvPr id="1246" name="Text Box1246"/>
          <p:cNvSpPr txBox="1"/>
          <p:nvPr/>
        </p:nvSpPr>
        <p:spPr>
          <a:xfrm>
            <a:off x="7255129" y="4304919"/>
            <a:ext cx="1496941" cy="25450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004"/>
              </a:lnSpc>
            </a:pPr>
            <a:r>
              <a:rPr lang="en-US" altLang="zh-CN" sz="2000" spc="-4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requirements.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  <p:sp>
        <p:nvSpPr>
          <p:cNvPr id="1247" name="Text Box1247"/>
          <p:cNvSpPr txBox="1"/>
          <p:nvPr/>
        </p:nvSpPr>
        <p:spPr>
          <a:xfrm>
            <a:off x="7255129" y="4966510"/>
            <a:ext cx="4080961" cy="8429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2212"/>
              </a:lnSpc>
            </a:pPr>
            <a:r>
              <a:rPr lang="en-US" altLang="zh-CN" sz="2000" spc="0" dirty="0">
                <a:solidFill>
                  <a:srgbClr val="44546A"/>
                </a:solidFill>
                <a:latin typeface="Arial"/>
                <a:ea typeface="Arial"/>
                <a:cs typeface="Arial"/>
              </a:rPr>
              <a:t>•</a:t>
            </a:r>
            <a:r>
              <a:rPr lang="en-US" altLang="zh-CN" sz="2000" spc="544" dirty="0">
                <a:solidFill>
                  <a:srgbClr val="44546A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altLang="zh-CN" sz="2000" spc="-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Outages</a:t>
            </a:r>
            <a:r>
              <a:rPr lang="en-US" altLang="zh-CN" sz="2000" spc="-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9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000" spc="-1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systems</a:t>
            </a:r>
            <a:r>
              <a:rPr lang="en-US" altLang="zh-CN" sz="2000" spc="2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5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must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6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be</a:t>
            </a:r>
            <a:r>
              <a:rPr lang="en-US" altLang="zh-CN" sz="2000" spc="452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planned</a:t>
            </a:r>
            <a:r>
              <a:rPr lang="en-US" altLang="zh-CN" sz="2000" spc="-9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000" spc="-19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3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scheduled</a:t>
            </a:r>
            <a:r>
              <a:rPr lang="en-US" altLang="zh-CN" sz="2000" spc="-14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4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well</a:t>
            </a:r>
            <a:r>
              <a:rPr lang="en-US" altLang="zh-CN" sz="2000" spc="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in</a:t>
            </a:r>
            <a:r>
              <a:rPr lang="en-US" altLang="zh-CN" sz="2000" spc="-6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advance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to</a:t>
            </a:r>
            <a:r>
              <a:rPr lang="en-US" altLang="zh-CN" sz="200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-6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minimize</a:t>
            </a:r>
            <a:r>
              <a:rPr lang="en-US" altLang="zh-CN" sz="2000" spc="10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000" spc="1" dirty="0">
                <a:solidFill>
                  <a:srgbClr val="44546A"/>
                </a:solidFill>
                <a:latin typeface="Calibri"/>
                <a:ea typeface="Calibri"/>
                <a:cs typeface="Calibri"/>
              </a:rPr>
              <a:t>disruption.</a:t>
            </a:r>
            <a:endParaRPr lang="en-US" altLang="zh-CN" sz="20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Path1248"/>
          <p:cNvSpPr/>
          <p:nvPr/>
        </p:nvSpPr>
        <p:spPr>
          <a:xfrm>
            <a:off x="0" y="0"/>
            <a:ext cx="0" cy="0"/>
          </a:xfrm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grpSp>
        <p:nvGrpSpPr>
          <p:cNvPr id="1249" name="Group1249"/>
          <p:cNvGrpSpPr/>
          <p:nvPr/>
        </p:nvGrpSpPr>
        <p:grpSpPr>
          <a:xfrm>
            <a:off x="2093468" y="832305"/>
            <a:ext cx="1774952" cy="5193440"/>
            <a:chOff x="2093468" y="832305"/>
            <a:chExt cx="1774952" cy="5193440"/>
          </a:xfrm>
        </p:grpSpPr>
        <p:sp>
          <p:nvSpPr>
            <p:cNvPr id="1250" name="Path1250"/>
            <p:cNvSpPr/>
            <p:nvPr/>
          </p:nvSpPr>
          <p:spPr>
            <a:xfrm>
              <a:off x="2099003" y="832305"/>
              <a:ext cx="1457505" cy="5193440"/>
            </a:xfrm>
            <a:custGeom>
              <a:avLst/>
              <a:gdLst/>
              <a:ahLst/>
              <a:cxnLst/>
              <a:rect l="l" t="t" r="r" b="b"/>
              <a:pathLst>
                <a:path w="1457505" h="5193440">
                  <a:moveTo>
                    <a:pt x="33200" y="17961"/>
                  </a:moveTo>
                  <a:cubicBezTo>
                    <a:pt x="1457505" y="1442138"/>
                    <a:pt x="1457505" y="3751253"/>
                    <a:pt x="33200" y="5175468"/>
                  </a:cubicBezTo>
                  <a:lnTo>
                    <a:pt x="17960" y="5160191"/>
                  </a:lnTo>
                  <a:cubicBezTo>
                    <a:pt x="1433756" y="3744394"/>
                    <a:pt x="1433756" y="1448997"/>
                    <a:pt x="17960" y="33201"/>
                  </a:cubicBezTo>
                  <a:lnTo>
                    <a:pt x="33200" y="1796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34599C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1" name="Path1251"/>
            <p:cNvSpPr/>
            <p:nvPr/>
          </p:nvSpPr>
          <p:spPr>
            <a:xfrm>
              <a:off x="2106168" y="1126236"/>
              <a:ext cx="1354836" cy="1354836"/>
            </a:xfrm>
            <a:custGeom>
              <a:avLst/>
              <a:gdLst/>
              <a:ahLst/>
              <a:cxnLst/>
              <a:rect l="l" t="t" r="r" b="b"/>
              <a:pathLst>
                <a:path w="1354836" h="1354836">
                  <a:moveTo>
                    <a:pt x="0" y="677418"/>
                  </a:moveTo>
                  <a:cubicBezTo>
                    <a:pt x="0" y="303276"/>
                    <a:pt x="303276" y="0"/>
                    <a:pt x="677418" y="0"/>
                  </a:cubicBezTo>
                  <a:cubicBezTo>
                    <a:pt x="1051560" y="0"/>
                    <a:pt x="1354836" y="303276"/>
                    <a:pt x="1354836" y="677418"/>
                  </a:cubicBezTo>
                  <a:cubicBezTo>
                    <a:pt x="1354836" y="1051560"/>
                    <a:pt x="1051560" y="1354836"/>
                    <a:pt x="677418" y="1354836"/>
                  </a:cubicBezTo>
                  <a:cubicBezTo>
                    <a:pt x="303276" y="1354836"/>
                    <a:pt x="0" y="1051560"/>
                    <a:pt x="0" y="67741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0" cap="sq">
              <a:solidFill>
                <a:srgbClr val="FFFFFF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2" name="Path1252"/>
            <p:cNvSpPr/>
            <p:nvPr/>
          </p:nvSpPr>
          <p:spPr>
            <a:xfrm>
              <a:off x="2093468" y="1113536"/>
              <a:ext cx="1380236" cy="1380236"/>
            </a:xfrm>
            <a:custGeom>
              <a:avLst/>
              <a:gdLst/>
              <a:ahLst/>
              <a:cxnLst/>
              <a:rect l="l" t="t" r="r" b="b"/>
              <a:pathLst>
                <a:path w="1380236" h="1380236">
                  <a:moveTo>
                    <a:pt x="12700" y="690118"/>
                  </a:moveTo>
                  <a:cubicBezTo>
                    <a:pt x="12700" y="315976"/>
                    <a:pt x="315976" y="12700"/>
                    <a:pt x="690118" y="12700"/>
                  </a:cubicBezTo>
                  <a:cubicBezTo>
                    <a:pt x="1064260" y="12700"/>
                    <a:pt x="1367536" y="315976"/>
                    <a:pt x="1367536" y="690118"/>
                  </a:cubicBezTo>
                  <a:cubicBezTo>
                    <a:pt x="1367536" y="1064260"/>
                    <a:pt x="1064260" y="1367536"/>
                    <a:pt x="690118" y="1367536"/>
                  </a:cubicBezTo>
                  <a:cubicBezTo>
                    <a:pt x="315976" y="1367536"/>
                    <a:pt x="12700" y="1064260"/>
                    <a:pt x="12700" y="690118"/>
                  </a:cubicBez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sq">
              <a:solidFill>
                <a:srgbClr val="4472C4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3" name="Path1253"/>
            <p:cNvSpPr/>
            <p:nvPr/>
          </p:nvSpPr>
          <p:spPr>
            <a:xfrm>
              <a:off x="2500884" y="2752344"/>
              <a:ext cx="1354836" cy="1353312"/>
            </a:xfrm>
            <a:custGeom>
              <a:avLst/>
              <a:gdLst/>
              <a:ahLst/>
              <a:cxnLst/>
              <a:rect l="l" t="t" r="r" b="b"/>
              <a:pathLst>
                <a:path w="1354836" h="1353312">
                  <a:moveTo>
                    <a:pt x="0" y="676656"/>
                  </a:moveTo>
                  <a:cubicBezTo>
                    <a:pt x="0" y="302895"/>
                    <a:pt x="303276" y="0"/>
                    <a:pt x="677418" y="0"/>
                  </a:cubicBezTo>
                  <a:cubicBezTo>
                    <a:pt x="1051560" y="0"/>
                    <a:pt x="1354836" y="302895"/>
                    <a:pt x="1354836" y="676656"/>
                  </a:cubicBezTo>
                  <a:cubicBezTo>
                    <a:pt x="1354836" y="1050417"/>
                    <a:pt x="1051560" y="1353312"/>
                    <a:pt x="677418" y="1353312"/>
                  </a:cubicBezTo>
                  <a:cubicBezTo>
                    <a:pt x="303276" y="1353312"/>
                    <a:pt x="0" y="1050417"/>
                    <a:pt x="0" y="676656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0" cap="sq">
              <a:solidFill>
                <a:srgbClr val="FFFFFF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4" name="Path1254"/>
            <p:cNvSpPr/>
            <p:nvPr/>
          </p:nvSpPr>
          <p:spPr>
            <a:xfrm>
              <a:off x="2488184" y="2739644"/>
              <a:ext cx="1380236" cy="1378712"/>
            </a:xfrm>
            <a:custGeom>
              <a:avLst/>
              <a:gdLst/>
              <a:ahLst/>
              <a:cxnLst/>
              <a:rect l="l" t="t" r="r" b="b"/>
              <a:pathLst>
                <a:path w="1380236" h="1378712">
                  <a:moveTo>
                    <a:pt x="12700" y="689356"/>
                  </a:moveTo>
                  <a:cubicBezTo>
                    <a:pt x="12700" y="315595"/>
                    <a:pt x="315976" y="12700"/>
                    <a:pt x="690118" y="12700"/>
                  </a:cubicBezTo>
                  <a:cubicBezTo>
                    <a:pt x="1064260" y="12700"/>
                    <a:pt x="1367536" y="315595"/>
                    <a:pt x="1367536" y="689356"/>
                  </a:cubicBezTo>
                  <a:cubicBezTo>
                    <a:pt x="1367536" y="1063117"/>
                    <a:pt x="1064260" y="1366012"/>
                    <a:pt x="690118" y="1366012"/>
                  </a:cubicBezTo>
                  <a:cubicBezTo>
                    <a:pt x="315976" y="1366012"/>
                    <a:pt x="12700" y="1063117"/>
                    <a:pt x="12700" y="689356"/>
                  </a:cubicBez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sq">
              <a:solidFill>
                <a:srgbClr val="4472C4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5" name="Path1255"/>
            <p:cNvSpPr/>
            <p:nvPr/>
          </p:nvSpPr>
          <p:spPr>
            <a:xfrm>
              <a:off x="2106168" y="4376928"/>
              <a:ext cx="1354836" cy="1354836"/>
            </a:xfrm>
            <a:custGeom>
              <a:avLst/>
              <a:gdLst/>
              <a:ahLst/>
              <a:cxnLst/>
              <a:rect l="l" t="t" r="r" b="b"/>
              <a:pathLst>
                <a:path w="1354836" h="1354836">
                  <a:moveTo>
                    <a:pt x="0" y="677418"/>
                  </a:moveTo>
                  <a:cubicBezTo>
                    <a:pt x="0" y="303276"/>
                    <a:pt x="303276" y="0"/>
                    <a:pt x="677418" y="0"/>
                  </a:cubicBezTo>
                  <a:cubicBezTo>
                    <a:pt x="1051560" y="0"/>
                    <a:pt x="1354836" y="303276"/>
                    <a:pt x="1354836" y="677418"/>
                  </a:cubicBezTo>
                  <a:cubicBezTo>
                    <a:pt x="1354836" y="1051560"/>
                    <a:pt x="1051560" y="1354836"/>
                    <a:pt x="677418" y="1354836"/>
                  </a:cubicBezTo>
                  <a:cubicBezTo>
                    <a:pt x="303276" y="1354836"/>
                    <a:pt x="0" y="1051560"/>
                    <a:pt x="0" y="677418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0" cap="sq">
              <a:solidFill>
                <a:srgbClr val="FFFFFF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256" name="Path1256"/>
            <p:cNvSpPr/>
            <p:nvPr/>
          </p:nvSpPr>
          <p:spPr>
            <a:xfrm>
              <a:off x="2093468" y="4364228"/>
              <a:ext cx="1380236" cy="1380236"/>
            </a:xfrm>
            <a:custGeom>
              <a:avLst/>
              <a:gdLst/>
              <a:ahLst/>
              <a:cxnLst/>
              <a:rect l="l" t="t" r="r" b="b"/>
              <a:pathLst>
                <a:path w="1380236" h="1380236">
                  <a:moveTo>
                    <a:pt x="12700" y="690118"/>
                  </a:moveTo>
                  <a:cubicBezTo>
                    <a:pt x="12700" y="315976"/>
                    <a:pt x="315976" y="12700"/>
                    <a:pt x="690118" y="12700"/>
                  </a:cubicBezTo>
                  <a:cubicBezTo>
                    <a:pt x="1064260" y="12700"/>
                    <a:pt x="1367536" y="315976"/>
                    <a:pt x="1367536" y="690118"/>
                  </a:cubicBezTo>
                  <a:cubicBezTo>
                    <a:pt x="1367536" y="1064260"/>
                    <a:pt x="1064260" y="1367536"/>
                    <a:pt x="690118" y="1367536"/>
                  </a:cubicBezTo>
                  <a:cubicBezTo>
                    <a:pt x="315976" y="1367536"/>
                    <a:pt x="12700" y="1064260"/>
                    <a:pt x="12700" y="690118"/>
                  </a:cubicBez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sq">
              <a:solidFill>
                <a:srgbClr val="4472C4"/>
              </a:solidFill>
              <a:prstDash val="solid"/>
            </a:ln>
          </p:spPr>
          <p:txBody>
            <a:bodyPr rtlCol="0" anchor="ctr"/>
            <a:lstStyle/>
            <a:p>
              <a:pPr algn="ctr"/>
              <a:endParaRPr lang="en-US" altLang="zh-CN"/>
            </a:p>
          </p:txBody>
        </p:sp>
      </p:grpSp>
      <p:sp>
        <p:nvSpPr>
          <p:cNvPr id="1257" name="Text Box1257"/>
          <p:cNvSpPr txBox="1"/>
          <p:nvPr/>
        </p:nvSpPr>
        <p:spPr>
          <a:xfrm>
            <a:off x="2771648" y="1249172"/>
            <a:ext cx="7326884" cy="1108964"/>
          </a:xfrm>
          <a:prstGeom prst="rect">
            <a:avLst/>
          </a:prstGeom>
          <a:solidFill>
            <a:srgbClr val="00A2C3"/>
          </a:solidFill>
          <a:ln w="12700">
            <a:solidFill>
              <a:srgbClr val="FFFFFF"/>
            </a:solidFill>
          </a:ln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1412"/>
              </a:lnSpc>
            </a:pPr>
            <a:endParaRPr/>
          </a:p>
          <a:p>
            <a:pPr marL="873125" algn="l" rtl="0">
              <a:lnSpc>
                <a:spcPts val="2906"/>
              </a:lnSpc>
            </a:pPr>
            <a:r>
              <a:rPr lang="en-US" altLang="zh-CN" sz="2900" spc="-7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Operational</a:t>
            </a:r>
            <a:r>
              <a:rPr lang="en-US" altLang="zh-CN" sz="2900" spc="-1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23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Technology</a:t>
            </a:r>
            <a:r>
              <a:rPr lang="en-US" altLang="zh-CN" sz="2900" spc="-38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18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(OT)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networks:</a:t>
            </a:r>
            <a:endParaRPr lang="en-US" altLang="zh-CN" sz="2900">
              <a:latin typeface="Calibri"/>
              <a:ea typeface="Calibri"/>
              <a:cs typeface="Calibri"/>
            </a:endParaRPr>
          </a:p>
          <a:p>
            <a:pPr marL="873125" algn="l" rtl="0">
              <a:lnSpc>
                <a:spcPts val="2904"/>
              </a:lnSpc>
              <a:spcBef>
                <a:spcPts val="277"/>
              </a:spcBef>
            </a:pPr>
            <a:r>
              <a:rPr lang="en-US" altLang="zh-CN" sz="2900" spc="-9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Control</a:t>
            </a:r>
            <a:r>
              <a:rPr lang="en-US" altLang="zh-CN" sz="2900" spc="-1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2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industrial</a:t>
            </a:r>
            <a:r>
              <a:rPr lang="en-US" altLang="zh-CN" sz="2900" spc="-1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3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processes.</a:t>
            </a:r>
            <a:endParaRPr lang="en-US" altLang="zh-CN" sz="2900">
              <a:latin typeface="Calibri"/>
              <a:ea typeface="Calibri"/>
              <a:cs typeface="Calibri"/>
            </a:endParaRPr>
          </a:p>
        </p:txBody>
      </p:sp>
      <p:sp>
        <p:nvSpPr>
          <p:cNvPr id="1258" name="Text Box1258"/>
          <p:cNvSpPr txBox="1"/>
          <p:nvPr/>
        </p:nvSpPr>
        <p:spPr>
          <a:xfrm>
            <a:off x="3164840" y="2873756"/>
            <a:ext cx="6933692" cy="1110488"/>
          </a:xfrm>
          <a:prstGeom prst="rect">
            <a:avLst/>
          </a:prstGeom>
          <a:solidFill>
            <a:srgbClr val="00A2C3"/>
          </a:solidFill>
          <a:ln w="12700">
            <a:solidFill>
              <a:srgbClr val="FFFFFF"/>
            </a:solidFill>
          </a:ln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1426"/>
              </a:lnSpc>
            </a:pPr>
            <a:endParaRPr/>
          </a:p>
          <a:p>
            <a:pPr marL="873760" algn="l" rtl="0">
              <a:lnSpc>
                <a:spcPts val="2904"/>
              </a:lnSpc>
            </a:pPr>
            <a:r>
              <a:rPr lang="en-US" altLang="zh-CN" sz="2900" spc="-4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Information</a:t>
            </a:r>
            <a:r>
              <a:rPr lang="en-US" altLang="zh-CN" sz="2900" spc="-34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2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Technology</a:t>
            </a:r>
            <a:r>
              <a:rPr lang="en-US" altLang="zh-CN" sz="2900" spc="-2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(IT)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4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networks:</a:t>
            </a:r>
            <a:endParaRPr lang="en-US" altLang="zh-CN" sz="2900">
              <a:latin typeface="Calibri"/>
              <a:ea typeface="Calibri"/>
              <a:cs typeface="Calibri"/>
            </a:endParaRPr>
          </a:p>
          <a:p>
            <a:pPr marL="873760" algn="l" rtl="0">
              <a:lnSpc>
                <a:spcPts val="2904"/>
              </a:lnSpc>
              <a:spcBef>
                <a:spcPts val="276"/>
              </a:spcBef>
            </a:pPr>
            <a:r>
              <a:rPr lang="en-US" altLang="zh-CN" sz="2900" spc="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Manage</a:t>
            </a:r>
            <a:r>
              <a:rPr lang="en-US" altLang="zh-CN" sz="2900" spc="-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9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organization's</a:t>
            </a:r>
            <a:r>
              <a:rPr lang="en-US" altLang="zh-CN" sz="2900" spc="-19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3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information.</a:t>
            </a:r>
            <a:endParaRPr lang="en-US" altLang="zh-CN" sz="2900">
              <a:latin typeface="Calibri"/>
              <a:ea typeface="Calibri"/>
              <a:cs typeface="Calibri"/>
            </a:endParaRPr>
          </a:p>
        </p:txBody>
      </p:sp>
      <p:sp>
        <p:nvSpPr>
          <p:cNvPr id="1259" name="Text Box1259"/>
          <p:cNvSpPr txBox="1"/>
          <p:nvPr/>
        </p:nvSpPr>
        <p:spPr>
          <a:xfrm>
            <a:off x="2771648" y="4499864"/>
            <a:ext cx="7326884" cy="1108964"/>
          </a:xfrm>
          <a:prstGeom prst="rect">
            <a:avLst/>
          </a:prstGeom>
          <a:solidFill>
            <a:srgbClr val="00A2C3"/>
          </a:solidFill>
          <a:ln w="12700">
            <a:solidFill>
              <a:srgbClr val="FFFFFF"/>
            </a:solidFill>
          </a:ln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1422"/>
              </a:lnSpc>
            </a:pPr>
            <a:endParaRPr/>
          </a:p>
          <a:p>
            <a:pPr marL="873125" marR="287443" algn="l" rtl="0">
              <a:lnSpc>
                <a:spcPts val="3044"/>
              </a:lnSpc>
            </a:pPr>
            <a:r>
              <a:rPr lang="en-US" altLang="zh-CN" sz="2900" spc="-2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Importance</a:t>
            </a:r>
            <a:r>
              <a:rPr lang="en-US" altLang="zh-CN" sz="2900" spc="-2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3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of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8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understanding</a:t>
            </a:r>
            <a:r>
              <a:rPr lang="en-US" altLang="zh-CN" sz="2900" spc="-1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distinctions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between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33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OT</a:t>
            </a:r>
            <a:r>
              <a:rPr lang="en-US" altLang="zh-CN" sz="2900" spc="-1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2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and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IT</a:t>
            </a:r>
            <a:r>
              <a:rPr lang="en-US" altLang="zh-CN" sz="29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altLang="zh-CN" sz="2900" spc="-6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networks:</a:t>
            </a:r>
            <a:endParaRPr lang="en-US" altLang="zh-CN" sz="2900">
              <a:latin typeface="Calibri"/>
              <a:ea typeface="Calibri"/>
              <a:cs typeface="Calibri"/>
            </a:endParaRPr>
          </a:p>
        </p:txBody>
      </p:sp>
      <p:sp>
        <p:nvSpPr>
          <p:cNvPr id="1260" name="Text Box1260"/>
          <p:cNvSpPr txBox="1"/>
          <p:nvPr/>
        </p:nvSpPr>
        <p:spPr>
          <a:xfrm>
            <a:off x="500177" y="2725192"/>
            <a:ext cx="1577719" cy="68610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5402"/>
              </a:lnSpc>
            </a:pPr>
            <a:r>
              <a:rPr lang="en-US" altLang="zh-CN" sz="5400" b="1" spc="-63" dirty="0">
                <a:solidFill>
                  <a:srgbClr val="00A2C3"/>
                </a:solidFill>
                <a:latin typeface="Calibri"/>
                <a:ea typeface="Calibri"/>
                <a:cs typeface="Calibri"/>
              </a:rPr>
              <a:t>Wrap</a:t>
            </a:r>
            <a:endParaRPr lang="en-US" altLang="zh-CN" sz="5400">
              <a:latin typeface="Calibri"/>
              <a:ea typeface="Calibri"/>
              <a:cs typeface="Calibri"/>
            </a:endParaRPr>
          </a:p>
        </p:txBody>
      </p:sp>
      <p:sp>
        <p:nvSpPr>
          <p:cNvPr id="1261" name="Text Box1261"/>
          <p:cNvSpPr txBox="1"/>
          <p:nvPr/>
        </p:nvSpPr>
        <p:spPr>
          <a:xfrm>
            <a:off x="861365" y="3548406"/>
            <a:ext cx="854594" cy="68610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algn="l" rtl="0">
              <a:lnSpc>
                <a:spcPts val="5402"/>
              </a:lnSpc>
            </a:pPr>
            <a:r>
              <a:rPr lang="en-US" altLang="zh-CN" sz="5400" b="1" spc="0" dirty="0">
                <a:solidFill>
                  <a:srgbClr val="00A2C3"/>
                </a:solidFill>
                <a:latin typeface="Calibri"/>
                <a:ea typeface="Calibri"/>
                <a:cs typeface="Calibri"/>
              </a:rPr>
              <a:t>Up</a:t>
            </a:r>
            <a:endParaRPr lang="en-US" altLang="zh-CN" sz="54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369</Words>
  <Application>Microsoft Office PowerPoint</Application>
  <PresentationFormat>Widescreen</PresentationFormat>
  <Paragraphs>62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ws</dc:creator>
  <cp:lastModifiedBy>Alireza Nk</cp:lastModifiedBy>
  <cp:revision>17</cp:revision>
  <dcterms:created xsi:type="dcterms:W3CDTF">2017-10-23T09:06:44Z</dcterms:created>
  <dcterms:modified xsi:type="dcterms:W3CDTF">2026-02-12T09:49:07Z</dcterms:modified>
</cp:coreProperties>
</file>