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6102" autoAdjust="0"/>
  </p:normalViewPr>
  <p:slideViewPr>
    <p:cSldViewPr>
      <p:cViewPr varScale="1">
        <p:scale>
          <a:sx n="58" d="100"/>
          <a:sy n="58" d="100"/>
        </p:scale>
        <p:origin x="1353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1927D-DDDC-432C-A44A-809E82AC3B6C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0C285-5931-45C4-90E4-C5178A1B4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28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7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10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20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44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7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6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7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0C285-5931-45C4-90E4-C5178A1B4B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0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Path70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03" name="Image7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pic>
        <p:nvPicPr>
          <p:cNvPr id="704" name="Image7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240" y="955548"/>
            <a:ext cx="7421880" cy="4946904"/>
          </a:xfrm>
          <a:prstGeom prst="rect">
            <a:avLst/>
          </a:prstGeom>
          <a:noFill/>
        </p:spPr>
      </p:pic>
      <p:sp>
        <p:nvSpPr>
          <p:cNvPr id="705" name="Text Box705"/>
          <p:cNvSpPr txBox="1"/>
          <p:nvPr/>
        </p:nvSpPr>
        <p:spPr>
          <a:xfrm>
            <a:off x="396240" y="2366264"/>
            <a:ext cx="1948300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7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Industrial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06" name="Text Box706"/>
          <p:cNvSpPr txBox="1"/>
          <p:nvPr/>
        </p:nvSpPr>
        <p:spPr>
          <a:xfrm>
            <a:off x="396240" y="2914675"/>
            <a:ext cx="2216041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14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Internet</a:t>
            </a:r>
            <a:r>
              <a:rPr lang="en-US" altLang="zh-CN" sz="4000" spc="-22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0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of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07" name="Text Box707"/>
          <p:cNvSpPr txBox="1"/>
          <p:nvPr/>
        </p:nvSpPr>
        <p:spPr>
          <a:xfrm>
            <a:off x="396240" y="3463798"/>
            <a:ext cx="2586218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2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Things</a:t>
            </a:r>
            <a:r>
              <a:rPr lang="en-US" altLang="zh-CN" sz="4000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-20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(IIOT)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08" name="Text Box708"/>
          <p:cNvSpPr txBox="1"/>
          <p:nvPr/>
        </p:nvSpPr>
        <p:spPr>
          <a:xfrm>
            <a:off x="396240" y="4012438"/>
            <a:ext cx="1961495" cy="50749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0" dirty="0">
                <a:solidFill>
                  <a:srgbClr val="FFC000"/>
                </a:solidFill>
                <a:latin typeface="Calibri Light"/>
                <a:ea typeface="Calibri Light"/>
                <a:cs typeface="Calibri Light"/>
              </a:rPr>
              <a:t>Overview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Path78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784" name="Group784"/>
          <p:cNvGrpSpPr/>
          <p:nvPr/>
        </p:nvGrpSpPr>
        <p:grpSpPr>
          <a:xfrm>
            <a:off x="2097479" y="832305"/>
            <a:ext cx="1514909" cy="5193440"/>
            <a:chOff x="2097479" y="832305"/>
            <a:chExt cx="1514909" cy="5193440"/>
          </a:xfrm>
        </p:grpSpPr>
        <p:sp>
          <p:nvSpPr>
            <p:cNvPr id="785" name="Path785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86" name="Path786"/>
            <p:cNvSpPr/>
            <p:nvPr/>
          </p:nvSpPr>
          <p:spPr>
            <a:xfrm>
              <a:off x="2118360" y="973836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06"/>
                    <a:pt x="657606" y="847344"/>
                    <a:pt x="423672" y="847344"/>
                  </a:cubicBezTo>
                  <a:cubicBezTo>
                    <a:pt x="189738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87" name="Path787"/>
            <p:cNvSpPr/>
            <p:nvPr/>
          </p:nvSpPr>
          <p:spPr>
            <a:xfrm>
              <a:off x="2105660" y="961136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06"/>
                    <a:pt x="670306" y="860044"/>
                    <a:pt x="436372" y="860044"/>
                  </a:cubicBezTo>
                  <a:cubicBezTo>
                    <a:pt x="202438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88" name="Path788"/>
            <p:cNvSpPr/>
            <p:nvPr/>
          </p:nvSpPr>
          <p:spPr>
            <a:xfrm>
              <a:off x="2604516" y="1988820"/>
              <a:ext cx="845820" cy="847344"/>
            </a:xfrm>
            <a:custGeom>
              <a:avLst/>
              <a:gdLst/>
              <a:ahLst/>
              <a:cxnLst/>
              <a:rect l="l" t="t" r="r" b="b"/>
              <a:pathLst>
                <a:path w="845820" h="847344">
                  <a:moveTo>
                    <a:pt x="0" y="423672"/>
                  </a:moveTo>
                  <a:cubicBezTo>
                    <a:pt x="0" y="189738"/>
                    <a:pt x="189357" y="0"/>
                    <a:pt x="422910" y="0"/>
                  </a:cubicBezTo>
                  <a:cubicBezTo>
                    <a:pt x="656463" y="0"/>
                    <a:pt x="845820" y="189738"/>
                    <a:pt x="845820" y="423672"/>
                  </a:cubicBezTo>
                  <a:cubicBezTo>
                    <a:pt x="845820" y="657606"/>
                    <a:pt x="656463" y="847344"/>
                    <a:pt x="422910" y="847344"/>
                  </a:cubicBezTo>
                  <a:cubicBezTo>
                    <a:pt x="189357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89" name="Path789"/>
            <p:cNvSpPr/>
            <p:nvPr/>
          </p:nvSpPr>
          <p:spPr>
            <a:xfrm>
              <a:off x="2591816" y="1976120"/>
              <a:ext cx="871220" cy="872744"/>
            </a:xfrm>
            <a:custGeom>
              <a:avLst/>
              <a:gdLst/>
              <a:ahLst/>
              <a:cxnLst/>
              <a:rect l="l" t="t" r="r" b="b"/>
              <a:pathLst>
                <a:path w="871220" h="872744">
                  <a:moveTo>
                    <a:pt x="12700" y="436372"/>
                  </a:moveTo>
                  <a:cubicBezTo>
                    <a:pt x="12700" y="202438"/>
                    <a:pt x="202057" y="12700"/>
                    <a:pt x="435610" y="12700"/>
                  </a:cubicBezTo>
                  <a:cubicBezTo>
                    <a:pt x="669163" y="12700"/>
                    <a:pt x="858520" y="202438"/>
                    <a:pt x="858520" y="436372"/>
                  </a:cubicBezTo>
                  <a:cubicBezTo>
                    <a:pt x="858520" y="670306"/>
                    <a:pt x="669163" y="860044"/>
                    <a:pt x="435610" y="860044"/>
                  </a:cubicBezTo>
                  <a:cubicBezTo>
                    <a:pt x="202057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0" name="Path790"/>
            <p:cNvSpPr/>
            <p:nvPr/>
          </p:nvSpPr>
          <p:spPr>
            <a:xfrm>
              <a:off x="2752344" y="3005328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06"/>
                    <a:pt x="657606" y="847344"/>
                    <a:pt x="423672" y="847344"/>
                  </a:cubicBezTo>
                  <a:cubicBezTo>
                    <a:pt x="189738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1" name="Path791"/>
            <p:cNvSpPr/>
            <p:nvPr/>
          </p:nvSpPr>
          <p:spPr>
            <a:xfrm>
              <a:off x="2739644" y="2992628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06"/>
                    <a:pt x="670306" y="860044"/>
                    <a:pt x="436372" y="860044"/>
                  </a:cubicBezTo>
                  <a:cubicBezTo>
                    <a:pt x="202438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2" name="Path792"/>
            <p:cNvSpPr/>
            <p:nvPr/>
          </p:nvSpPr>
          <p:spPr>
            <a:xfrm>
              <a:off x="2604516" y="4021836"/>
              <a:ext cx="845820" cy="847344"/>
            </a:xfrm>
            <a:custGeom>
              <a:avLst/>
              <a:gdLst/>
              <a:ahLst/>
              <a:cxnLst/>
              <a:rect l="l" t="t" r="r" b="b"/>
              <a:pathLst>
                <a:path w="845820" h="847344">
                  <a:moveTo>
                    <a:pt x="0" y="423672"/>
                  </a:moveTo>
                  <a:cubicBezTo>
                    <a:pt x="0" y="189738"/>
                    <a:pt x="189357" y="0"/>
                    <a:pt x="422910" y="0"/>
                  </a:cubicBezTo>
                  <a:cubicBezTo>
                    <a:pt x="656463" y="0"/>
                    <a:pt x="845820" y="189738"/>
                    <a:pt x="845820" y="423672"/>
                  </a:cubicBezTo>
                  <a:cubicBezTo>
                    <a:pt x="845820" y="657606"/>
                    <a:pt x="656463" y="847344"/>
                    <a:pt x="422910" y="847344"/>
                  </a:cubicBezTo>
                  <a:cubicBezTo>
                    <a:pt x="189357" y="847344"/>
                    <a:pt x="0" y="657606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3" name="Path793"/>
            <p:cNvSpPr/>
            <p:nvPr/>
          </p:nvSpPr>
          <p:spPr>
            <a:xfrm>
              <a:off x="2591816" y="4009136"/>
              <a:ext cx="871220" cy="872744"/>
            </a:xfrm>
            <a:custGeom>
              <a:avLst/>
              <a:gdLst/>
              <a:ahLst/>
              <a:cxnLst/>
              <a:rect l="l" t="t" r="r" b="b"/>
              <a:pathLst>
                <a:path w="871220" h="872744">
                  <a:moveTo>
                    <a:pt x="12700" y="436372"/>
                  </a:moveTo>
                  <a:cubicBezTo>
                    <a:pt x="12700" y="202438"/>
                    <a:pt x="202057" y="12700"/>
                    <a:pt x="435610" y="12700"/>
                  </a:cubicBezTo>
                  <a:cubicBezTo>
                    <a:pt x="669163" y="12700"/>
                    <a:pt x="858520" y="202438"/>
                    <a:pt x="858520" y="436372"/>
                  </a:cubicBezTo>
                  <a:cubicBezTo>
                    <a:pt x="858520" y="670306"/>
                    <a:pt x="669163" y="860044"/>
                    <a:pt x="435610" y="860044"/>
                  </a:cubicBezTo>
                  <a:cubicBezTo>
                    <a:pt x="202057" y="860044"/>
                    <a:pt x="12700" y="670306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4" name="Path794"/>
            <p:cNvSpPr/>
            <p:nvPr/>
          </p:nvSpPr>
          <p:spPr>
            <a:xfrm>
              <a:off x="2118360" y="5036820"/>
              <a:ext cx="847344" cy="847344"/>
            </a:xfrm>
            <a:custGeom>
              <a:avLst/>
              <a:gdLst/>
              <a:ahLst/>
              <a:cxnLst/>
              <a:rect l="l" t="t" r="r" b="b"/>
              <a:pathLst>
                <a:path w="847344" h="847344">
                  <a:moveTo>
                    <a:pt x="0" y="423672"/>
                  </a:moveTo>
                  <a:cubicBezTo>
                    <a:pt x="0" y="189738"/>
                    <a:pt x="189738" y="0"/>
                    <a:pt x="423672" y="0"/>
                  </a:cubicBezTo>
                  <a:cubicBezTo>
                    <a:pt x="657606" y="0"/>
                    <a:pt x="847344" y="189738"/>
                    <a:pt x="847344" y="423672"/>
                  </a:cubicBezTo>
                  <a:cubicBezTo>
                    <a:pt x="847344" y="657657"/>
                    <a:pt x="657606" y="847344"/>
                    <a:pt x="423672" y="847344"/>
                  </a:cubicBezTo>
                  <a:cubicBezTo>
                    <a:pt x="189738" y="847344"/>
                    <a:pt x="0" y="657657"/>
                    <a:pt x="0" y="423672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795" name="Path795"/>
            <p:cNvSpPr/>
            <p:nvPr/>
          </p:nvSpPr>
          <p:spPr>
            <a:xfrm>
              <a:off x="2105660" y="5024120"/>
              <a:ext cx="872744" cy="872744"/>
            </a:xfrm>
            <a:custGeom>
              <a:avLst/>
              <a:gdLst/>
              <a:ahLst/>
              <a:cxnLst/>
              <a:rect l="l" t="t" r="r" b="b"/>
              <a:pathLst>
                <a:path w="872744" h="872744">
                  <a:moveTo>
                    <a:pt x="12700" y="436372"/>
                  </a:moveTo>
                  <a:cubicBezTo>
                    <a:pt x="12700" y="202438"/>
                    <a:pt x="202438" y="12700"/>
                    <a:pt x="436372" y="12700"/>
                  </a:cubicBezTo>
                  <a:cubicBezTo>
                    <a:pt x="670306" y="12700"/>
                    <a:pt x="860044" y="202438"/>
                    <a:pt x="860044" y="436372"/>
                  </a:cubicBezTo>
                  <a:cubicBezTo>
                    <a:pt x="860044" y="670357"/>
                    <a:pt x="670306" y="860044"/>
                    <a:pt x="436372" y="860044"/>
                  </a:cubicBezTo>
                  <a:cubicBezTo>
                    <a:pt x="202438" y="860044"/>
                    <a:pt x="12700" y="670357"/>
                    <a:pt x="12700" y="436372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796" name="Text Box796"/>
          <p:cNvSpPr txBox="1"/>
          <p:nvPr/>
        </p:nvSpPr>
        <p:spPr>
          <a:xfrm>
            <a:off x="2529332" y="1044956"/>
            <a:ext cx="7566154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31"/>
              </a:lnSpc>
            </a:pPr>
            <a:endParaRPr/>
          </a:p>
          <a:p>
            <a:pPr marL="550672" marR="897552" algn="l" rtl="0">
              <a:lnSpc>
                <a:spcPts val="2106"/>
              </a:lnSpc>
            </a:pP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architecture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IIoT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combines</a:t>
            </a:r>
            <a:r>
              <a:rPr lang="en-US" altLang="zh-CN" sz="20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OT</a:t>
            </a:r>
            <a:r>
              <a:rPr lang="en-US" altLang="zh-CN" sz="20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</a:t>
            </a:r>
            <a:r>
              <a:rPr lang="en-US" altLang="zh-CN" sz="2000" spc="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advancements.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97" name="Text Box797"/>
          <p:cNvSpPr txBox="1"/>
          <p:nvPr/>
        </p:nvSpPr>
        <p:spPr>
          <a:xfrm>
            <a:off x="3013964" y="2061464"/>
            <a:ext cx="7081520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8"/>
              </a:lnSpc>
            </a:pPr>
            <a:endParaRPr/>
          </a:p>
          <a:p>
            <a:pPr marL="551561" marR="188172" algn="l" rtl="0">
              <a:lnSpc>
                <a:spcPts val="2106"/>
              </a:lnSpc>
            </a:pP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IIoT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utilizes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interconnected</a:t>
            </a:r>
            <a:r>
              <a:rPr lang="en-US" altLang="zh-CN" sz="20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devices,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edge</a:t>
            </a:r>
            <a:r>
              <a:rPr lang="en-US" altLang="zh-CN" sz="20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computing,</a:t>
            </a:r>
            <a:r>
              <a:rPr lang="en-US" altLang="zh-CN" sz="2000" spc="-4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cloud</a:t>
            </a:r>
            <a:r>
              <a:rPr lang="en-US" altLang="zh-CN" sz="20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services.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98" name="Text Box798"/>
          <p:cNvSpPr txBox="1"/>
          <p:nvPr/>
        </p:nvSpPr>
        <p:spPr>
          <a:xfrm>
            <a:off x="3163316" y="3077972"/>
            <a:ext cx="6932168" cy="70205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26"/>
              </a:lnSpc>
            </a:pPr>
            <a:endParaRPr/>
          </a:p>
          <a:p>
            <a:pPr marL="551307" marR="921212" algn="l" rtl="0">
              <a:lnSpc>
                <a:spcPts val="2106"/>
              </a:lnSpc>
            </a:pP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20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optimizes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processes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enables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smarter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decision-making.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99" name="Text Box799"/>
          <p:cNvSpPr txBox="1"/>
          <p:nvPr/>
        </p:nvSpPr>
        <p:spPr>
          <a:xfrm>
            <a:off x="3013964" y="4092956"/>
            <a:ext cx="7081520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735"/>
              </a:lnSpc>
            </a:pPr>
            <a:endParaRPr/>
          </a:p>
          <a:p>
            <a:pPr marL="551561" marR="304750" algn="l" rtl="0">
              <a:lnSpc>
                <a:spcPts val="2106"/>
              </a:lnSpc>
            </a:pPr>
            <a:r>
              <a:rPr lang="en-US" altLang="zh-CN" sz="2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Proper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governance,</a:t>
            </a:r>
            <a:r>
              <a:rPr lang="en-US" altLang="zh-CN" sz="20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cybersecurity</a:t>
            </a:r>
            <a:r>
              <a:rPr lang="en-US" altLang="zh-CN" sz="20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measures,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0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continuous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improvement</a:t>
            </a:r>
            <a:r>
              <a:rPr lang="en-US" altLang="zh-CN" sz="2000" spc="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are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essential</a:t>
            </a:r>
            <a:r>
              <a:rPr lang="en-US" altLang="zh-CN" sz="2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for</a:t>
            </a:r>
            <a:r>
              <a:rPr lang="en-US" altLang="zh-CN" sz="20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success.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800" name="Text Box800"/>
          <p:cNvSpPr txBox="1"/>
          <p:nvPr/>
        </p:nvSpPr>
        <p:spPr>
          <a:xfrm>
            <a:off x="2529332" y="5109464"/>
            <a:ext cx="7566154" cy="70358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832"/>
              </a:lnSpc>
            </a:pPr>
            <a:endParaRPr/>
          </a:p>
          <a:p>
            <a:pPr marL="550672" algn="l" rtl="0">
              <a:lnSpc>
                <a:spcPts val="2004"/>
              </a:lnSpc>
            </a:pP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IIoT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unlocks</a:t>
            </a:r>
            <a:r>
              <a:rPr lang="en-US" altLang="zh-CN" sz="20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0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potential</a:t>
            </a:r>
            <a:r>
              <a:rPr lang="en-US" altLang="zh-CN" sz="20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0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innovation.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801" name="Text Box801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802" name="Text Box802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ath70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710" name="Group710"/>
          <p:cNvGrpSpPr/>
          <p:nvPr/>
        </p:nvGrpSpPr>
        <p:grpSpPr>
          <a:xfrm>
            <a:off x="2180336" y="509837"/>
            <a:ext cx="2463800" cy="2121115"/>
            <a:chOff x="2180336" y="509837"/>
            <a:chExt cx="2463800" cy="2121115"/>
          </a:xfrm>
        </p:grpSpPr>
        <p:pic>
          <p:nvPicPr>
            <p:cNvPr id="711" name="Image7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63801" y="509837"/>
              <a:ext cx="2181770" cy="2121115"/>
            </a:xfrm>
            <a:prstGeom prst="rect">
              <a:avLst/>
            </a:prstGeom>
            <a:noFill/>
          </p:spPr>
        </p:pic>
        <p:sp>
          <p:nvSpPr>
            <p:cNvPr id="712" name="Path712"/>
            <p:cNvSpPr/>
            <p:nvPr/>
          </p:nvSpPr>
          <p:spPr>
            <a:xfrm>
              <a:off x="2180336" y="708152"/>
              <a:ext cx="2463800" cy="1706372"/>
            </a:xfrm>
            <a:custGeom>
              <a:avLst/>
              <a:gdLst/>
              <a:ahLst/>
              <a:cxnLst/>
              <a:rect l="l" t="t" r="r" b="b"/>
              <a:pathLst>
                <a:path w="2463800" h="1706372">
                  <a:moveTo>
                    <a:pt x="12700" y="292862"/>
                  </a:moveTo>
                  <a:cubicBezTo>
                    <a:pt x="12700" y="138176"/>
                    <a:pt x="138176" y="12700"/>
                    <a:pt x="292862" y="12700"/>
                  </a:cubicBezTo>
                  <a:lnTo>
                    <a:pt x="2170938" y="12700"/>
                  </a:lnTo>
                  <a:cubicBezTo>
                    <a:pt x="2325624" y="12700"/>
                    <a:pt x="2451100" y="138176"/>
                    <a:pt x="2451100" y="292862"/>
                  </a:cubicBezTo>
                  <a:lnTo>
                    <a:pt x="2451100" y="1413510"/>
                  </a:lnTo>
                  <a:cubicBezTo>
                    <a:pt x="2451100" y="1568196"/>
                    <a:pt x="2325624" y="1693673"/>
                    <a:pt x="2170938" y="1693673"/>
                  </a:cubicBezTo>
                  <a:lnTo>
                    <a:pt x="292862" y="1693673"/>
                  </a:lnTo>
                  <a:cubicBezTo>
                    <a:pt x="138176" y="1693673"/>
                    <a:pt x="12700" y="1568196"/>
                    <a:pt x="12700" y="1413510"/>
                  </a:cubicBezTo>
                  <a:lnTo>
                    <a:pt x="12700" y="292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713" name="Group713"/>
          <p:cNvGrpSpPr/>
          <p:nvPr/>
        </p:nvGrpSpPr>
        <p:grpSpPr>
          <a:xfrm>
            <a:off x="4864100" y="518056"/>
            <a:ext cx="2463800" cy="2070631"/>
            <a:chOff x="4864100" y="518056"/>
            <a:chExt cx="2463800" cy="2070631"/>
          </a:xfrm>
        </p:grpSpPr>
        <p:pic>
          <p:nvPicPr>
            <p:cNvPr id="714" name="Image7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60025" y="822140"/>
              <a:ext cx="462599" cy="502121"/>
            </a:xfrm>
            <a:prstGeom prst="rect">
              <a:avLst/>
            </a:prstGeom>
            <a:noFill/>
          </p:spPr>
        </p:pic>
        <p:pic>
          <p:nvPicPr>
            <p:cNvPr id="715" name="Image7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59228" y="1377811"/>
              <a:ext cx="426427" cy="491647"/>
            </a:xfrm>
            <a:prstGeom prst="rect">
              <a:avLst/>
            </a:prstGeom>
            <a:noFill/>
          </p:spPr>
        </p:pic>
        <p:pic>
          <p:nvPicPr>
            <p:cNvPr id="716" name="Image7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8317" y="518056"/>
              <a:ext cx="222199" cy="525598"/>
            </a:xfrm>
            <a:prstGeom prst="rect">
              <a:avLst/>
            </a:prstGeom>
            <a:noFill/>
          </p:spPr>
        </p:pic>
        <p:pic>
          <p:nvPicPr>
            <p:cNvPr id="717" name="Image7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51084" y="720287"/>
              <a:ext cx="487683" cy="504291"/>
            </a:xfrm>
            <a:prstGeom prst="rect">
              <a:avLst/>
            </a:prstGeom>
            <a:noFill/>
          </p:spPr>
        </p:pic>
        <p:pic>
          <p:nvPicPr>
            <p:cNvPr id="718" name="Image7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63842" y="2021195"/>
              <a:ext cx="222199" cy="567492"/>
            </a:xfrm>
            <a:prstGeom prst="rect">
              <a:avLst/>
            </a:prstGeom>
            <a:noFill/>
          </p:spPr>
        </p:pic>
        <p:pic>
          <p:nvPicPr>
            <p:cNvPr id="719" name="Image7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5801" y="2021195"/>
              <a:ext cx="487662" cy="491626"/>
            </a:xfrm>
            <a:prstGeom prst="rect">
              <a:avLst/>
            </a:prstGeom>
            <a:noFill/>
          </p:spPr>
        </p:pic>
        <p:pic>
          <p:nvPicPr>
            <p:cNvPr id="720" name="Image72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18870" y="1464765"/>
              <a:ext cx="421134" cy="212810"/>
            </a:xfrm>
            <a:prstGeom prst="rect">
              <a:avLst/>
            </a:prstGeom>
            <a:noFill/>
          </p:spPr>
        </p:pic>
        <p:pic>
          <p:nvPicPr>
            <p:cNvPr id="721" name="Image7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51503" y="2018055"/>
              <a:ext cx="462557" cy="342334"/>
            </a:xfrm>
            <a:prstGeom prst="rect">
              <a:avLst/>
            </a:prstGeom>
            <a:noFill/>
          </p:spPr>
        </p:pic>
        <p:pic>
          <p:nvPicPr>
            <p:cNvPr id="722" name="Image72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77956" y="1110334"/>
              <a:ext cx="1418215" cy="836278"/>
            </a:xfrm>
            <a:prstGeom prst="rect">
              <a:avLst/>
            </a:prstGeom>
            <a:noFill/>
          </p:spPr>
        </p:pic>
        <p:sp>
          <p:nvSpPr>
            <p:cNvPr id="723" name="Path723"/>
            <p:cNvSpPr/>
            <p:nvPr/>
          </p:nvSpPr>
          <p:spPr>
            <a:xfrm>
              <a:off x="4864100" y="708152"/>
              <a:ext cx="2463800" cy="1706372"/>
            </a:xfrm>
            <a:custGeom>
              <a:avLst/>
              <a:gdLst/>
              <a:ahLst/>
              <a:cxnLst/>
              <a:rect l="l" t="t" r="r" b="b"/>
              <a:pathLst>
                <a:path w="2463800" h="1706372">
                  <a:moveTo>
                    <a:pt x="12700" y="292862"/>
                  </a:moveTo>
                  <a:cubicBezTo>
                    <a:pt x="12700" y="138176"/>
                    <a:pt x="138176" y="12700"/>
                    <a:pt x="292862" y="12700"/>
                  </a:cubicBezTo>
                  <a:lnTo>
                    <a:pt x="2170938" y="12700"/>
                  </a:lnTo>
                  <a:cubicBezTo>
                    <a:pt x="2325624" y="12700"/>
                    <a:pt x="2451100" y="138176"/>
                    <a:pt x="2451100" y="292862"/>
                  </a:cubicBezTo>
                  <a:lnTo>
                    <a:pt x="2451100" y="1413510"/>
                  </a:lnTo>
                  <a:cubicBezTo>
                    <a:pt x="2451100" y="1568196"/>
                    <a:pt x="2325624" y="1693673"/>
                    <a:pt x="2170938" y="1693673"/>
                  </a:cubicBezTo>
                  <a:lnTo>
                    <a:pt x="292862" y="1693673"/>
                  </a:lnTo>
                  <a:cubicBezTo>
                    <a:pt x="138176" y="1693673"/>
                    <a:pt x="12700" y="1568196"/>
                    <a:pt x="12700" y="1413510"/>
                  </a:cubicBezTo>
                  <a:lnTo>
                    <a:pt x="12700" y="292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724" name="Group724"/>
          <p:cNvGrpSpPr/>
          <p:nvPr/>
        </p:nvGrpSpPr>
        <p:grpSpPr>
          <a:xfrm>
            <a:off x="7547864" y="708152"/>
            <a:ext cx="2463800" cy="1717673"/>
            <a:chOff x="7547864" y="708152"/>
            <a:chExt cx="2463800" cy="1717673"/>
          </a:xfrm>
        </p:grpSpPr>
        <p:pic>
          <p:nvPicPr>
            <p:cNvPr id="725" name="Image72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29815" y="729328"/>
              <a:ext cx="1707131" cy="1696497"/>
            </a:xfrm>
            <a:prstGeom prst="rect">
              <a:avLst/>
            </a:prstGeom>
            <a:noFill/>
          </p:spPr>
        </p:pic>
        <p:sp>
          <p:nvSpPr>
            <p:cNvPr id="726" name="Path726"/>
            <p:cNvSpPr/>
            <p:nvPr/>
          </p:nvSpPr>
          <p:spPr>
            <a:xfrm>
              <a:off x="7547864" y="708152"/>
              <a:ext cx="2463800" cy="1706372"/>
            </a:xfrm>
            <a:custGeom>
              <a:avLst/>
              <a:gdLst/>
              <a:ahLst/>
              <a:cxnLst/>
              <a:rect l="l" t="t" r="r" b="b"/>
              <a:pathLst>
                <a:path w="2463800" h="1706372">
                  <a:moveTo>
                    <a:pt x="12700" y="292862"/>
                  </a:moveTo>
                  <a:cubicBezTo>
                    <a:pt x="12700" y="138176"/>
                    <a:pt x="138176" y="12700"/>
                    <a:pt x="292862" y="12700"/>
                  </a:cubicBezTo>
                  <a:lnTo>
                    <a:pt x="2170938" y="12700"/>
                  </a:lnTo>
                  <a:cubicBezTo>
                    <a:pt x="2325624" y="12700"/>
                    <a:pt x="2451100" y="138176"/>
                    <a:pt x="2451100" y="292862"/>
                  </a:cubicBezTo>
                  <a:lnTo>
                    <a:pt x="2451100" y="1413510"/>
                  </a:lnTo>
                  <a:cubicBezTo>
                    <a:pt x="2451100" y="1568196"/>
                    <a:pt x="2325624" y="1693673"/>
                    <a:pt x="2170938" y="1693673"/>
                  </a:cubicBezTo>
                  <a:lnTo>
                    <a:pt x="292862" y="1693673"/>
                  </a:lnTo>
                  <a:cubicBezTo>
                    <a:pt x="138176" y="1693673"/>
                    <a:pt x="12700" y="1568196"/>
                    <a:pt x="12700" y="1413510"/>
                  </a:cubicBezTo>
                  <a:lnTo>
                    <a:pt x="12700" y="292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727" name="Group727"/>
          <p:cNvGrpSpPr/>
          <p:nvPr/>
        </p:nvGrpSpPr>
        <p:grpSpPr>
          <a:xfrm>
            <a:off x="6205220" y="3536252"/>
            <a:ext cx="2465324" cy="1719679"/>
            <a:chOff x="6205220" y="3536252"/>
            <a:chExt cx="2465324" cy="1719679"/>
          </a:xfrm>
        </p:grpSpPr>
        <p:pic>
          <p:nvPicPr>
            <p:cNvPr id="728" name="Image72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588145" y="3536252"/>
              <a:ext cx="1707402" cy="1719679"/>
            </a:xfrm>
            <a:prstGeom prst="rect">
              <a:avLst/>
            </a:prstGeom>
            <a:noFill/>
          </p:spPr>
        </p:pic>
        <p:sp>
          <p:nvSpPr>
            <p:cNvPr id="729" name="Path729"/>
            <p:cNvSpPr/>
            <p:nvPr/>
          </p:nvSpPr>
          <p:spPr>
            <a:xfrm>
              <a:off x="6205220" y="3538220"/>
              <a:ext cx="2465324" cy="1706373"/>
            </a:xfrm>
            <a:custGeom>
              <a:avLst/>
              <a:gdLst/>
              <a:ahLst/>
              <a:cxnLst/>
              <a:rect l="l" t="t" r="r" b="b"/>
              <a:pathLst>
                <a:path w="2465324" h="1706373">
                  <a:moveTo>
                    <a:pt x="12700" y="292862"/>
                  </a:moveTo>
                  <a:cubicBezTo>
                    <a:pt x="12700" y="138176"/>
                    <a:pt x="138176" y="12700"/>
                    <a:pt x="292862" y="12700"/>
                  </a:cubicBezTo>
                  <a:lnTo>
                    <a:pt x="2172462" y="12700"/>
                  </a:lnTo>
                  <a:cubicBezTo>
                    <a:pt x="2327148" y="12700"/>
                    <a:pt x="2452624" y="138176"/>
                    <a:pt x="2452624" y="292862"/>
                  </a:cubicBezTo>
                  <a:lnTo>
                    <a:pt x="2452624" y="1413510"/>
                  </a:lnTo>
                  <a:cubicBezTo>
                    <a:pt x="2452624" y="1568196"/>
                    <a:pt x="2327148" y="1693672"/>
                    <a:pt x="2172462" y="1693672"/>
                  </a:cubicBezTo>
                  <a:lnTo>
                    <a:pt x="292862" y="1693672"/>
                  </a:lnTo>
                  <a:cubicBezTo>
                    <a:pt x="138176" y="1693672"/>
                    <a:pt x="12700" y="1568196"/>
                    <a:pt x="12700" y="1413510"/>
                  </a:cubicBezTo>
                  <a:lnTo>
                    <a:pt x="12700" y="292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grpSp>
        <p:nvGrpSpPr>
          <p:cNvPr id="730" name="Group730"/>
          <p:cNvGrpSpPr/>
          <p:nvPr/>
        </p:nvGrpSpPr>
        <p:grpSpPr>
          <a:xfrm>
            <a:off x="3521456" y="3510857"/>
            <a:ext cx="2465324" cy="1770364"/>
            <a:chOff x="3521456" y="3510857"/>
            <a:chExt cx="2465324" cy="1770364"/>
          </a:xfrm>
        </p:grpSpPr>
        <p:pic>
          <p:nvPicPr>
            <p:cNvPr id="731" name="Image73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78508" y="3510857"/>
              <a:ext cx="1758395" cy="1770364"/>
            </a:xfrm>
            <a:prstGeom prst="rect">
              <a:avLst/>
            </a:prstGeom>
            <a:noFill/>
          </p:spPr>
        </p:pic>
        <p:sp>
          <p:nvSpPr>
            <p:cNvPr id="732" name="Path732"/>
            <p:cNvSpPr/>
            <p:nvPr/>
          </p:nvSpPr>
          <p:spPr>
            <a:xfrm>
              <a:off x="3521456" y="3538220"/>
              <a:ext cx="2465324" cy="1706373"/>
            </a:xfrm>
            <a:custGeom>
              <a:avLst/>
              <a:gdLst/>
              <a:ahLst/>
              <a:cxnLst/>
              <a:rect l="l" t="t" r="r" b="b"/>
              <a:pathLst>
                <a:path w="2465324" h="1706373">
                  <a:moveTo>
                    <a:pt x="12700" y="292862"/>
                  </a:moveTo>
                  <a:cubicBezTo>
                    <a:pt x="12700" y="138176"/>
                    <a:pt x="138176" y="12700"/>
                    <a:pt x="292862" y="12700"/>
                  </a:cubicBezTo>
                  <a:lnTo>
                    <a:pt x="2172462" y="12700"/>
                  </a:lnTo>
                  <a:cubicBezTo>
                    <a:pt x="2327148" y="12700"/>
                    <a:pt x="2452624" y="138176"/>
                    <a:pt x="2452624" y="292862"/>
                  </a:cubicBezTo>
                  <a:lnTo>
                    <a:pt x="2452624" y="1413510"/>
                  </a:lnTo>
                  <a:cubicBezTo>
                    <a:pt x="2452624" y="1568196"/>
                    <a:pt x="2327148" y="1693672"/>
                    <a:pt x="2172462" y="1693672"/>
                  </a:cubicBezTo>
                  <a:lnTo>
                    <a:pt x="292862" y="1693672"/>
                  </a:lnTo>
                  <a:cubicBezTo>
                    <a:pt x="138176" y="1693672"/>
                    <a:pt x="12700" y="1568196"/>
                    <a:pt x="12700" y="1413510"/>
                  </a:cubicBezTo>
                  <a:lnTo>
                    <a:pt x="12700" y="29286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733" name="Text Box733"/>
          <p:cNvSpPr txBox="1"/>
          <p:nvPr/>
        </p:nvSpPr>
        <p:spPr>
          <a:xfrm>
            <a:off x="2651760" y="2564257"/>
            <a:ext cx="1558277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1.</a:t>
            </a:r>
            <a:r>
              <a:rPr lang="en-US" altLang="zh-CN" sz="2000" b="1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Sensors</a:t>
            </a:r>
            <a:r>
              <a:rPr lang="en-US" altLang="zh-CN" sz="2000" b="1" spc="-2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4" name="Text Box734"/>
          <p:cNvSpPr txBox="1"/>
          <p:nvPr/>
        </p:nvSpPr>
        <p:spPr>
          <a:xfrm>
            <a:off x="2973578" y="2844673"/>
            <a:ext cx="913862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Devices: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5" name="Text Box735"/>
          <p:cNvSpPr txBox="1"/>
          <p:nvPr/>
        </p:nvSpPr>
        <p:spPr>
          <a:xfrm>
            <a:off x="5380355" y="2564257"/>
            <a:ext cx="1468435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2.</a:t>
            </a:r>
            <a:r>
              <a:rPr lang="en-US" altLang="zh-CN" sz="2000" b="1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Networked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6" name="Text Box736"/>
          <p:cNvSpPr txBox="1"/>
          <p:nvPr/>
        </p:nvSpPr>
        <p:spPr>
          <a:xfrm>
            <a:off x="5435219" y="2844673"/>
            <a:ext cx="1361033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Connectivity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7" name="Text Box737"/>
          <p:cNvSpPr txBox="1"/>
          <p:nvPr/>
        </p:nvSpPr>
        <p:spPr>
          <a:xfrm>
            <a:off x="8224394" y="2564257"/>
            <a:ext cx="1150046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3.</a:t>
            </a:r>
            <a:r>
              <a:rPr lang="en-US" altLang="zh-CN" sz="2000" b="1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Internet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8" name="Text Box738"/>
          <p:cNvSpPr txBox="1"/>
          <p:nvPr/>
        </p:nvSpPr>
        <p:spPr>
          <a:xfrm>
            <a:off x="8196962" y="2844673"/>
            <a:ext cx="1204510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Integration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39" name="Text Box739"/>
          <p:cNvSpPr txBox="1"/>
          <p:nvPr/>
        </p:nvSpPr>
        <p:spPr>
          <a:xfrm>
            <a:off x="4083685" y="5394833"/>
            <a:ext cx="1380121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4.</a:t>
            </a:r>
            <a:r>
              <a:rPr lang="en-US" altLang="zh-CN" sz="2000" b="1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Enhancing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40" name="Text Box740"/>
          <p:cNvSpPr txBox="1"/>
          <p:nvPr/>
        </p:nvSpPr>
        <p:spPr>
          <a:xfrm>
            <a:off x="3708781" y="5675300"/>
            <a:ext cx="2125321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000" b="1" spc="-3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Processes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41" name="Text Box741"/>
          <p:cNvSpPr txBox="1"/>
          <p:nvPr/>
        </p:nvSpPr>
        <p:spPr>
          <a:xfrm>
            <a:off x="6854952" y="5394833"/>
            <a:ext cx="1205274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5.</a:t>
            </a:r>
            <a:r>
              <a:rPr lang="en-US" altLang="zh-CN" sz="2000" b="1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000" b="1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Business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  <p:sp>
        <p:nvSpPr>
          <p:cNvPr id="742" name="Text Box742"/>
          <p:cNvSpPr txBox="1"/>
          <p:nvPr/>
        </p:nvSpPr>
        <p:spPr>
          <a:xfrm>
            <a:off x="6784848" y="5675300"/>
            <a:ext cx="1344490" cy="2545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04"/>
              </a:lnSpc>
            </a:pPr>
            <a:r>
              <a:rPr lang="en-US" altLang="zh-CN" sz="2000" b="1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Applications</a:t>
            </a:r>
            <a:endParaRPr lang="en-US" altLang="zh-CN" sz="20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Image7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  <p:pic>
        <p:nvPicPr>
          <p:cNvPr id="744" name="Image7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4" y="1202436"/>
            <a:ext cx="3803904" cy="45720"/>
          </a:xfrm>
          <a:prstGeom prst="rect">
            <a:avLst/>
          </a:prstGeom>
          <a:noFill/>
        </p:spPr>
      </p:pic>
      <p:sp>
        <p:nvSpPr>
          <p:cNvPr id="745" name="Text Box745"/>
          <p:cNvSpPr txBox="1"/>
          <p:nvPr/>
        </p:nvSpPr>
        <p:spPr>
          <a:xfrm>
            <a:off x="1006754" y="761746"/>
            <a:ext cx="3781197" cy="4572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600"/>
              </a:lnSpc>
            </a:pPr>
            <a:r>
              <a:rPr lang="en-US" altLang="zh-CN" sz="36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3600" spc="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/</a:t>
            </a:r>
            <a:r>
              <a:rPr lang="en-US" altLang="zh-CN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4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OT</a:t>
            </a:r>
            <a:r>
              <a:rPr lang="en-US" altLang="zh-CN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Convergence</a:t>
            </a:r>
            <a:endParaRPr lang="en-US" altLang="zh-CN" sz="36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Path746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47" name="Image7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44" y="1202436"/>
            <a:ext cx="2886456" cy="45720"/>
          </a:xfrm>
          <a:prstGeom prst="rect">
            <a:avLst/>
          </a:prstGeom>
          <a:noFill/>
        </p:spPr>
      </p:pic>
      <p:pic>
        <p:nvPicPr>
          <p:cNvPr id="748" name="Image7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44" y="5748525"/>
            <a:ext cx="6044946" cy="1109475"/>
          </a:xfrm>
          <a:prstGeom prst="rect">
            <a:avLst/>
          </a:prstGeom>
          <a:noFill/>
        </p:spPr>
      </p:pic>
      <p:pic>
        <p:nvPicPr>
          <p:cNvPr id="749" name="Image7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388" y="2276856"/>
            <a:ext cx="6028944" cy="3378708"/>
          </a:xfrm>
          <a:prstGeom prst="rect">
            <a:avLst/>
          </a:prstGeom>
          <a:noFill/>
        </p:spPr>
      </p:pic>
      <p:pic>
        <p:nvPicPr>
          <p:cNvPr id="750" name="Image7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076" y="3064764"/>
            <a:ext cx="5099304" cy="1874520"/>
          </a:xfrm>
          <a:prstGeom prst="rect">
            <a:avLst/>
          </a:prstGeom>
          <a:noFill/>
        </p:spPr>
      </p:pic>
      <p:sp>
        <p:nvSpPr>
          <p:cNvPr id="751" name="Text Box751"/>
          <p:cNvSpPr txBox="1"/>
          <p:nvPr/>
        </p:nvSpPr>
        <p:spPr>
          <a:xfrm>
            <a:off x="1006754" y="761746"/>
            <a:ext cx="2891943" cy="4572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600"/>
              </a:lnSpc>
            </a:pPr>
            <a:r>
              <a:rPr lang="en-US" altLang="zh-CN" sz="36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IoT</a:t>
            </a:r>
            <a:r>
              <a:rPr lang="en-US" altLang="zh-CN" sz="3600" spc="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6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Consortium</a:t>
            </a:r>
            <a:endParaRPr lang="en-US" altLang="zh-CN" sz="36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Path75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53" name="Image7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96" y="3657600"/>
            <a:ext cx="2886456" cy="45720"/>
          </a:xfrm>
          <a:prstGeom prst="rect">
            <a:avLst/>
          </a:prstGeom>
          <a:noFill/>
        </p:spPr>
      </p:pic>
      <p:pic>
        <p:nvPicPr>
          <p:cNvPr id="754" name="Image7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940" y="126489"/>
            <a:ext cx="4536950" cy="6605017"/>
          </a:xfrm>
          <a:prstGeom prst="rect">
            <a:avLst/>
          </a:prstGeom>
          <a:noFill/>
        </p:spPr>
      </p:pic>
      <p:sp>
        <p:nvSpPr>
          <p:cNvPr id="755" name="Text Box755"/>
          <p:cNvSpPr txBox="1"/>
          <p:nvPr/>
        </p:nvSpPr>
        <p:spPr>
          <a:xfrm>
            <a:off x="935736" y="2498852"/>
            <a:ext cx="2715121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3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IIOT</a:t>
            </a:r>
            <a:r>
              <a:rPr lang="en-US" altLang="zh-CN" sz="40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-9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Network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56" name="Text Box756"/>
          <p:cNvSpPr txBox="1"/>
          <p:nvPr/>
        </p:nvSpPr>
        <p:spPr>
          <a:xfrm>
            <a:off x="935736" y="3108223"/>
            <a:ext cx="2562866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1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Architecture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Path757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58" name="Image7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1120140"/>
            <a:ext cx="3494532" cy="45720"/>
          </a:xfrm>
          <a:prstGeom prst="rect">
            <a:avLst/>
          </a:prstGeom>
          <a:noFill/>
        </p:spPr>
      </p:pic>
      <p:pic>
        <p:nvPicPr>
          <p:cNvPr id="759" name="Image7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566" y="1412775"/>
            <a:ext cx="6448098" cy="4341935"/>
          </a:xfrm>
          <a:prstGeom prst="rect">
            <a:avLst/>
          </a:prstGeom>
          <a:noFill/>
        </p:spPr>
      </p:pic>
      <p:pic>
        <p:nvPicPr>
          <p:cNvPr id="760" name="Image7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8" y="1692628"/>
            <a:ext cx="5132832" cy="3790188"/>
          </a:xfrm>
          <a:prstGeom prst="rect">
            <a:avLst/>
          </a:prstGeom>
          <a:noFill/>
        </p:spPr>
      </p:pic>
      <p:sp>
        <p:nvSpPr>
          <p:cNvPr id="761" name="Text Box761"/>
          <p:cNvSpPr txBox="1"/>
          <p:nvPr/>
        </p:nvSpPr>
        <p:spPr>
          <a:xfrm>
            <a:off x="854354" y="628675"/>
            <a:ext cx="3516002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Additional</a:t>
            </a:r>
            <a:r>
              <a:rPr lang="en-US" altLang="zh-CN" sz="4000" spc="-6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-3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Layers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Path76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63" name="Image7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2072640"/>
            <a:ext cx="3494532" cy="45720"/>
          </a:xfrm>
          <a:prstGeom prst="rect">
            <a:avLst/>
          </a:prstGeom>
          <a:noFill/>
        </p:spPr>
      </p:pic>
      <p:pic>
        <p:nvPicPr>
          <p:cNvPr id="764" name="Image7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540" y="1056132"/>
            <a:ext cx="4747260" cy="4649724"/>
          </a:xfrm>
          <a:prstGeom prst="rect">
            <a:avLst/>
          </a:prstGeom>
          <a:noFill/>
        </p:spPr>
      </p:pic>
      <p:sp>
        <p:nvSpPr>
          <p:cNvPr id="765" name="Text Box765"/>
          <p:cNvSpPr txBox="1"/>
          <p:nvPr/>
        </p:nvSpPr>
        <p:spPr>
          <a:xfrm>
            <a:off x="924154" y="1528064"/>
            <a:ext cx="3387040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2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Edge</a:t>
            </a:r>
            <a:r>
              <a:rPr lang="en-US" altLang="zh-CN" sz="40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-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Computing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66" name="Text Box766"/>
          <p:cNvSpPr txBox="1"/>
          <p:nvPr/>
        </p:nvSpPr>
        <p:spPr>
          <a:xfrm>
            <a:off x="924154" y="2355621"/>
            <a:ext cx="4760062" cy="129283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545"/>
              </a:lnSpc>
            </a:pP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Edge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computing</a:t>
            </a:r>
            <a:r>
              <a:rPr lang="en-US" altLang="zh-CN" sz="2400" spc="-1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is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spc="-1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fundamental</a:t>
            </a:r>
            <a:r>
              <a:rPr lang="en-US" altLang="zh-CN" sz="2400" spc="54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concept</a:t>
            </a:r>
            <a:r>
              <a:rPr lang="en-US" altLang="zh-CN" sz="24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IoT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(Internet</a:t>
            </a:r>
            <a:r>
              <a:rPr lang="en-US" altLang="zh-CN" sz="2400" spc="-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Things)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IIoT</a:t>
            </a:r>
            <a:r>
              <a:rPr lang="en-US" altLang="zh-CN" sz="2400" spc="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(Industrial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Internet</a:t>
            </a:r>
            <a:r>
              <a:rPr lang="en-US" altLang="zh-CN" sz="2400" spc="-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Things)</a:t>
            </a:r>
            <a:r>
              <a:rPr lang="en-US" altLang="zh-CN" sz="2400" spc="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that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involves</a:t>
            </a:r>
            <a:r>
              <a:rPr lang="en-US" altLang="zh-CN" sz="2400" spc="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decentralized</a:t>
            </a:r>
            <a:r>
              <a:rPr lang="en-US" altLang="zh-CN" sz="24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computing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67" name="Text Box767"/>
          <p:cNvSpPr txBox="1"/>
          <p:nvPr/>
        </p:nvSpPr>
        <p:spPr>
          <a:xfrm>
            <a:off x="924154" y="3672840"/>
            <a:ext cx="4012083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infrastructure.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Unlike</a:t>
            </a:r>
            <a:r>
              <a:rPr lang="en-US" altLang="zh-CN" sz="24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traditional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68" name="Text Box768"/>
          <p:cNvSpPr txBox="1"/>
          <p:nvPr/>
        </p:nvSpPr>
        <p:spPr>
          <a:xfrm>
            <a:off x="924154" y="4001795"/>
            <a:ext cx="4931980" cy="305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2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centralized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computing,</a:t>
            </a:r>
            <a:r>
              <a:rPr lang="en-US" altLang="zh-CN" sz="24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edge</a:t>
            </a:r>
            <a:r>
              <a:rPr lang="en-US" altLang="zh-CN" sz="2400" spc="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computing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69" name="Text Box769"/>
          <p:cNvSpPr txBox="1"/>
          <p:nvPr/>
        </p:nvSpPr>
        <p:spPr>
          <a:xfrm>
            <a:off x="924154" y="4331462"/>
            <a:ext cx="4544569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distributes</a:t>
            </a:r>
            <a:r>
              <a:rPr lang="en-US" altLang="zh-CN" sz="2400" spc="-1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computing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resources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70" name="Text Box770"/>
          <p:cNvSpPr txBox="1"/>
          <p:nvPr/>
        </p:nvSpPr>
        <p:spPr>
          <a:xfrm>
            <a:off x="924154" y="4660646"/>
            <a:ext cx="3691738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application</a:t>
            </a:r>
            <a:r>
              <a:rPr lang="en-US" altLang="zh-CN" sz="2400" spc="-2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services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along</a:t>
            </a:r>
            <a:r>
              <a:rPr lang="en-US" altLang="zh-CN" sz="2400" spc="-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71" name="Text Box771"/>
          <p:cNvSpPr txBox="1"/>
          <p:nvPr/>
        </p:nvSpPr>
        <p:spPr>
          <a:xfrm>
            <a:off x="924154" y="4989830"/>
            <a:ext cx="4373271" cy="3048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communication</a:t>
            </a:r>
            <a:r>
              <a:rPr lang="en-US" altLang="zh-CN" sz="2400" spc="-2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path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between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  <p:sp>
        <p:nvSpPr>
          <p:cNvPr id="772" name="Text Box772"/>
          <p:cNvSpPr txBox="1"/>
          <p:nvPr/>
        </p:nvSpPr>
        <p:spPr>
          <a:xfrm>
            <a:off x="924154" y="5318786"/>
            <a:ext cx="2821876" cy="305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402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sources</a:t>
            </a:r>
            <a:r>
              <a:rPr lang="en-US" altLang="zh-CN"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spc="-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24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cloud.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Path77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774" name="Image7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893" y="0"/>
            <a:ext cx="5436107" cy="6857999"/>
          </a:xfrm>
          <a:prstGeom prst="rect">
            <a:avLst/>
          </a:prstGeom>
          <a:noFill/>
        </p:spPr>
      </p:pic>
      <p:pic>
        <p:nvPicPr>
          <p:cNvPr id="775" name="Image7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824" y="2004060"/>
            <a:ext cx="3310128" cy="45720"/>
          </a:xfrm>
          <a:prstGeom prst="rect">
            <a:avLst/>
          </a:prstGeom>
          <a:noFill/>
        </p:spPr>
      </p:pic>
      <p:sp>
        <p:nvSpPr>
          <p:cNvPr id="776" name="Text Box776"/>
          <p:cNvSpPr txBox="1"/>
          <p:nvPr/>
        </p:nvSpPr>
        <p:spPr>
          <a:xfrm>
            <a:off x="1235354" y="1482115"/>
            <a:ext cx="3386513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2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Edge</a:t>
            </a:r>
            <a:r>
              <a:rPr lang="en-US" altLang="zh-CN" sz="40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spc="-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Computing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777" name="Text Box777"/>
          <p:cNvSpPr txBox="1"/>
          <p:nvPr/>
        </p:nvSpPr>
        <p:spPr>
          <a:xfrm>
            <a:off x="1300607" y="2398903"/>
            <a:ext cx="4649021" cy="3550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6"/>
              </a:lnSpc>
            </a:pPr>
            <a:r>
              <a:rPr lang="en-US" altLang="zh-CN" sz="28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Peer-to-peer</a:t>
            </a:r>
            <a:r>
              <a:rPr lang="en-US" altLang="zh-CN" sz="2800" spc="29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networking</a:t>
            </a:r>
            <a:r>
              <a:rPr lang="en-US" altLang="zh-CN" sz="2800" spc="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2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fosters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  <p:sp>
        <p:nvSpPr>
          <p:cNvPr id="778" name="Text Box778"/>
          <p:cNvSpPr txBox="1"/>
          <p:nvPr/>
        </p:nvSpPr>
        <p:spPr>
          <a:xfrm>
            <a:off x="1300607" y="2825394"/>
            <a:ext cx="5480291" cy="355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8"/>
              </a:lnSpc>
            </a:pPr>
            <a:r>
              <a:rPr lang="en-US" altLang="zh-CN" sz="2800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collaboration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800" spc="17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information</a:t>
            </a:r>
            <a:r>
              <a:rPr lang="en-US" altLang="zh-CN" sz="2800" spc="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sharing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  <p:sp>
        <p:nvSpPr>
          <p:cNvPr id="779" name="Text Box779"/>
          <p:cNvSpPr txBox="1"/>
          <p:nvPr/>
        </p:nvSpPr>
        <p:spPr>
          <a:xfrm>
            <a:off x="1300607" y="3252597"/>
            <a:ext cx="2181436" cy="3550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6"/>
              </a:lnSpc>
            </a:pPr>
            <a:r>
              <a:rPr lang="en-US" altLang="zh-CN" sz="28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among</a:t>
            </a:r>
            <a:r>
              <a:rPr lang="en-US" altLang="zh-CN"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devices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  <p:sp>
        <p:nvSpPr>
          <p:cNvPr id="780" name="Text Box780"/>
          <p:cNvSpPr txBox="1"/>
          <p:nvPr/>
        </p:nvSpPr>
        <p:spPr>
          <a:xfrm>
            <a:off x="1300607" y="4106037"/>
            <a:ext cx="4196582" cy="3550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6"/>
              </a:lnSpc>
            </a:pPr>
            <a:r>
              <a:rPr lang="en-US" altLang="zh-CN" sz="2800" spc="-1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improving</a:t>
            </a:r>
            <a:r>
              <a:rPr lang="en-US" altLang="zh-CN" sz="2800" spc="3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object</a:t>
            </a:r>
            <a:r>
              <a:rPr lang="en-US" altLang="zh-CN" sz="2800" spc="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recognition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  <p:sp>
        <p:nvSpPr>
          <p:cNvPr id="781" name="Text Box781"/>
          <p:cNvSpPr txBox="1"/>
          <p:nvPr/>
        </p:nvSpPr>
        <p:spPr>
          <a:xfrm>
            <a:off x="1300607" y="4959731"/>
            <a:ext cx="3644059" cy="3550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6"/>
              </a:lnSpc>
            </a:pPr>
            <a:r>
              <a:rPr lang="en-US" altLang="zh-CN" sz="28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identification</a:t>
            </a:r>
            <a:r>
              <a:rPr lang="en-US" altLang="zh-CN" sz="2800" spc="14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capabilities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Image7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182</Words>
  <Application>Microsoft Office PowerPoint</Application>
  <PresentationFormat>Widescreen</PresentationFormat>
  <Paragraphs>90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19</cp:revision>
  <dcterms:created xsi:type="dcterms:W3CDTF">2017-10-23T09:06:44Z</dcterms:created>
  <dcterms:modified xsi:type="dcterms:W3CDTF">2026-02-12T09:12:22Z</dcterms:modified>
</cp:coreProperties>
</file>