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958" autoAdjust="0"/>
  </p:normalViewPr>
  <p:slideViewPr>
    <p:cSldViewPr>
      <p:cViewPr varScale="1">
        <p:scale>
          <a:sx n="64" d="100"/>
          <a:sy n="64" d="100"/>
        </p:scale>
        <p:origin x="113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96151-09AF-40E1-A8C8-72A9AF51D5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CD9E-AC78-458B-AA5E-AAE8929A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3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6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4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CD9E-AC78-458B-AA5E-AAE8929AC6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ath31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15" name="Image3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316" name="Image3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268" y="210312"/>
            <a:ext cx="6750558" cy="4123182"/>
          </a:xfrm>
          <a:prstGeom prst="rect">
            <a:avLst/>
          </a:prstGeom>
          <a:noFill/>
        </p:spPr>
      </p:pic>
      <p:sp>
        <p:nvSpPr>
          <p:cNvPr id="317" name="Text Box317"/>
          <p:cNvSpPr txBox="1"/>
          <p:nvPr/>
        </p:nvSpPr>
        <p:spPr>
          <a:xfrm>
            <a:off x="396240" y="2656738"/>
            <a:ext cx="2103946" cy="7623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002"/>
              </a:lnSpc>
            </a:pPr>
            <a:r>
              <a:rPr lang="en-US" altLang="zh-CN" sz="6000" spc="-12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SCADA</a:t>
            </a:r>
            <a:endParaRPr lang="en-US" altLang="zh-CN" sz="6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18" name="Text Box318"/>
          <p:cNvSpPr txBox="1"/>
          <p:nvPr/>
        </p:nvSpPr>
        <p:spPr>
          <a:xfrm>
            <a:off x="396240" y="3480181"/>
            <a:ext cx="2918460" cy="7620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000"/>
              </a:lnSpc>
            </a:pPr>
            <a:r>
              <a:rPr lang="en-US" altLang="zh-CN" sz="6000" spc="-5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Overview</a:t>
            </a:r>
            <a:endParaRPr lang="en-US" altLang="zh-CN" sz="6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19" name="Text Box319"/>
          <p:cNvSpPr txBox="1"/>
          <p:nvPr/>
        </p:nvSpPr>
        <p:spPr>
          <a:xfrm>
            <a:off x="3929507" y="4605528"/>
            <a:ext cx="7883957" cy="19511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60"/>
              </a:lnSpc>
            </a:pP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2400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stands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for: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Supervisory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Acquisition.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24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 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crucial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component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modern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infrastructure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control,</a:t>
            </a:r>
            <a:r>
              <a:rPr lang="en-US" altLang="zh-CN" sz="24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allowing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monitoring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processes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equipment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industries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manufacturing,</a:t>
            </a:r>
            <a:r>
              <a:rPr lang="en-US" altLang="zh-CN" sz="24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energy,</a:t>
            </a:r>
            <a:r>
              <a:rPr lang="en-US" altLang="zh-CN" sz="24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water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treatment,</a:t>
            </a:r>
            <a:r>
              <a:rPr lang="en-US" altLang="zh-CN" sz="2400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more.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ath37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75" name="Group375"/>
          <p:cNvGrpSpPr/>
          <p:nvPr/>
        </p:nvGrpSpPr>
        <p:grpSpPr>
          <a:xfrm>
            <a:off x="41275" y="1214755"/>
            <a:ext cx="5356733" cy="629158"/>
            <a:chOff x="41275" y="1214755"/>
            <a:chExt cx="5356733" cy="629158"/>
          </a:xfrm>
        </p:grpSpPr>
        <p:sp>
          <p:nvSpPr>
            <p:cNvPr id="376" name="Text Box376"/>
            <p:cNvSpPr txBox="1"/>
            <p:nvPr/>
          </p:nvSpPr>
          <p:spPr>
            <a:xfrm>
              <a:off x="333756" y="1267968"/>
              <a:ext cx="5064252" cy="521208"/>
            </a:xfrm>
            <a:prstGeom prst="rect">
              <a:avLst/>
            </a:prstGeom>
            <a:solidFill>
              <a:srgbClr val="00A2C3"/>
            </a:solidFill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731"/>
                </a:lnSpc>
              </a:pPr>
              <a:endParaRPr/>
            </a:p>
            <a:p>
              <a:pPr marL="1047623" algn="l" rtl="0">
                <a:lnSpc>
                  <a:spcPts val="3204"/>
                </a:lnSpc>
              </a:pPr>
              <a:r>
                <a:rPr lang="en-US" altLang="zh-CN" sz="3200" b="1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SCADA</a:t>
              </a:r>
              <a:r>
                <a:rPr lang="en-US" altLang="zh-CN" sz="3200" b="1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3200" b="1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DMZ</a:t>
              </a:r>
              <a:r>
                <a:rPr lang="en-US" altLang="zh-CN" sz="3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3200" b="1" spc="-8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Zone</a:t>
              </a:r>
              <a:endParaRPr lang="en-US" altLang="zh-CN" sz="3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77" name="Path377"/>
            <p:cNvSpPr/>
            <p:nvPr/>
          </p:nvSpPr>
          <p:spPr>
            <a:xfrm>
              <a:off x="95250" y="1268730"/>
              <a:ext cx="551688" cy="521208"/>
            </a:xfrm>
            <a:custGeom>
              <a:avLst/>
              <a:gdLst/>
              <a:ahLst/>
              <a:cxnLst/>
              <a:rect l="l" t="t" r="r" b="b"/>
              <a:pathLst>
                <a:path w="551688" h="521208">
                  <a:moveTo>
                    <a:pt x="0" y="260604"/>
                  </a:moveTo>
                  <a:cubicBezTo>
                    <a:pt x="0" y="116713"/>
                    <a:pt x="123495" y="0"/>
                    <a:pt x="275844" y="0"/>
                  </a:cubicBezTo>
                  <a:cubicBezTo>
                    <a:pt x="428193" y="0"/>
                    <a:pt x="551688" y="116713"/>
                    <a:pt x="551688" y="260604"/>
                  </a:cubicBezTo>
                  <a:cubicBezTo>
                    <a:pt x="551688" y="404495"/>
                    <a:pt x="428193" y="521208"/>
                    <a:pt x="275844" y="521208"/>
                  </a:cubicBezTo>
                  <a:cubicBezTo>
                    <a:pt x="123495" y="521208"/>
                    <a:pt x="0" y="404495"/>
                    <a:pt x="0" y="26060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78" name="Path378"/>
            <p:cNvSpPr/>
            <p:nvPr/>
          </p:nvSpPr>
          <p:spPr>
            <a:xfrm>
              <a:off x="41275" y="1214755"/>
              <a:ext cx="659638" cy="629158"/>
            </a:xfrm>
            <a:custGeom>
              <a:avLst/>
              <a:gdLst/>
              <a:ahLst/>
              <a:cxnLst/>
              <a:rect l="l" t="t" r="r" b="b"/>
              <a:pathLst>
                <a:path w="659638" h="629158">
                  <a:moveTo>
                    <a:pt x="53975" y="314579"/>
                  </a:moveTo>
                  <a:cubicBezTo>
                    <a:pt x="53975" y="170688"/>
                    <a:pt x="177470" y="53975"/>
                    <a:pt x="329819" y="53975"/>
                  </a:cubicBezTo>
                  <a:cubicBezTo>
                    <a:pt x="482168" y="53975"/>
                    <a:pt x="605663" y="170688"/>
                    <a:pt x="605663" y="314579"/>
                  </a:cubicBezTo>
                  <a:cubicBezTo>
                    <a:pt x="605663" y="458470"/>
                    <a:pt x="482168" y="575183"/>
                    <a:pt x="329819" y="575183"/>
                  </a:cubicBezTo>
                  <a:cubicBezTo>
                    <a:pt x="177470" y="575183"/>
                    <a:pt x="53975" y="458470"/>
                    <a:pt x="53975" y="314579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0480" cap="sq">
              <a:solidFill>
                <a:srgbClr val="00A2C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379" name="Image3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340" y="1394757"/>
              <a:ext cx="273140" cy="269100"/>
            </a:xfrm>
            <a:prstGeom prst="rect">
              <a:avLst/>
            </a:prstGeom>
            <a:noFill/>
          </p:spPr>
        </p:pic>
        <p:sp>
          <p:nvSpPr>
            <p:cNvPr id="380" name="Path380"/>
            <p:cNvSpPr/>
            <p:nvPr/>
          </p:nvSpPr>
          <p:spPr>
            <a:xfrm>
              <a:off x="162560" y="1323848"/>
              <a:ext cx="415544" cy="409448"/>
            </a:xfrm>
            <a:custGeom>
              <a:avLst/>
              <a:gdLst/>
              <a:ahLst/>
              <a:cxnLst/>
              <a:rect l="l" t="t" r="r" b="b"/>
              <a:pathLst>
                <a:path w="415544" h="409448">
                  <a:moveTo>
                    <a:pt x="12700" y="204724"/>
                  </a:moveTo>
                  <a:cubicBezTo>
                    <a:pt x="12700" y="98679"/>
                    <a:pt x="100038" y="12700"/>
                    <a:pt x="207772" y="12700"/>
                  </a:cubicBezTo>
                  <a:cubicBezTo>
                    <a:pt x="315506" y="12700"/>
                    <a:pt x="402844" y="98679"/>
                    <a:pt x="402844" y="204724"/>
                  </a:cubicBezTo>
                  <a:cubicBezTo>
                    <a:pt x="402844" y="310769"/>
                    <a:pt x="315506" y="396748"/>
                    <a:pt x="207772" y="396748"/>
                  </a:cubicBezTo>
                  <a:cubicBezTo>
                    <a:pt x="100038" y="396748"/>
                    <a:pt x="12700" y="310769"/>
                    <a:pt x="12700" y="20472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pic>
        <p:nvPicPr>
          <p:cNvPr id="381" name="Image3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49" y="2049780"/>
            <a:ext cx="6222491" cy="3346704"/>
          </a:xfrm>
          <a:prstGeom prst="rect">
            <a:avLst/>
          </a:prstGeom>
          <a:noFill/>
        </p:spPr>
      </p:pic>
      <p:sp>
        <p:nvSpPr>
          <p:cNvPr id="382" name="Text Box382"/>
          <p:cNvSpPr txBox="1"/>
          <p:nvPr/>
        </p:nvSpPr>
        <p:spPr>
          <a:xfrm>
            <a:off x="819912" y="2110004"/>
            <a:ext cx="4272001" cy="14636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921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1800" b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DMZ</a:t>
            </a:r>
            <a:r>
              <a:rPr lang="en-US" altLang="zh-CN" sz="1800" b="1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(Demilitarized</a:t>
            </a:r>
            <a:r>
              <a:rPr lang="en-US" altLang="zh-CN" sz="1800" spc="4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intermediate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secure</a:t>
            </a:r>
            <a:r>
              <a:rPr lang="en-US" altLang="zh-CN" sz="1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transfer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employs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firewalls</a:t>
            </a:r>
            <a:r>
              <a:rPr lang="en-US" altLang="zh-CN" sz="1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thoroughly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inspect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ensuring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integrity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ath383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84" name="Image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4755"/>
            <a:ext cx="659638" cy="4745482"/>
          </a:xfrm>
          <a:prstGeom prst="rect">
            <a:avLst/>
          </a:prstGeom>
          <a:noFill/>
        </p:spPr>
      </p:pic>
      <p:pic>
        <p:nvPicPr>
          <p:cNvPr id="385" name="Image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40" y="525780"/>
            <a:ext cx="6480050" cy="5955792"/>
          </a:xfrm>
          <a:prstGeom prst="rect">
            <a:avLst/>
          </a:prstGeom>
          <a:noFill/>
        </p:spPr>
      </p:pic>
      <p:sp>
        <p:nvSpPr>
          <p:cNvPr id="386" name="Text Box386"/>
          <p:cNvSpPr txBox="1"/>
          <p:nvPr/>
        </p:nvSpPr>
        <p:spPr>
          <a:xfrm>
            <a:off x="333756" y="12679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047623" algn="l" rtl="0">
              <a:lnSpc>
                <a:spcPts val="3204"/>
              </a:lnSpc>
            </a:pP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87" name="Text Box387"/>
          <p:cNvSpPr txBox="1"/>
          <p:nvPr/>
        </p:nvSpPr>
        <p:spPr>
          <a:xfrm>
            <a:off x="333756" y="185775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433195" algn="l" rtl="0">
              <a:lnSpc>
                <a:spcPts val="3204"/>
              </a:lnSpc>
            </a:pPr>
            <a:r>
              <a:rPr lang="en-US" altLang="zh-CN" sz="3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2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88" name="Text Box388"/>
          <p:cNvSpPr txBox="1"/>
          <p:nvPr/>
        </p:nvSpPr>
        <p:spPr>
          <a:xfrm>
            <a:off x="333756" y="244449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075055" algn="l" rtl="0">
              <a:lnSpc>
                <a:spcPts val="3206"/>
              </a:lnSpc>
            </a:pPr>
            <a:r>
              <a:rPr lang="en-US" altLang="zh-CN" sz="3200" b="1" spc="2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200" b="1" spc="-33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89" name="Text Box389"/>
          <p:cNvSpPr txBox="1"/>
          <p:nvPr/>
        </p:nvSpPr>
        <p:spPr>
          <a:xfrm>
            <a:off x="333756" y="303123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638935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90" name="Text Box390"/>
          <p:cNvSpPr txBox="1"/>
          <p:nvPr/>
        </p:nvSpPr>
        <p:spPr>
          <a:xfrm>
            <a:off x="333756" y="361797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6"/>
              </a:lnSpc>
            </a:pPr>
            <a:endParaRPr/>
          </a:p>
          <a:p>
            <a:pPr marL="1571879" algn="l" rtl="0">
              <a:lnSpc>
                <a:spcPts val="3204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2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91" name="Text Box391"/>
          <p:cNvSpPr txBox="1"/>
          <p:nvPr/>
        </p:nvSpPr>
        <p:spPr>
          <a:xfrm>
            <a:off x="333756" y="420471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1"/>
              </a:lnSpc>
            </a:pPr>
            <a:endParaRPr/>
          </a:p>
          <a:p>
            <a:pPr marL="744322" algn="l" rtl="0">
              <a:lnSpc>
                <a:spcPts val="2004"/>
              </a:lnSpc>
            </a:pP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20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20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392" name="Text Box392"/>
          <p:cNvSpPr txBox="1"/>
          <p:nvPr/>
        </p:nvSpPr>
        <p:spPr>
          <a:xfrm>
            <a:off x="333756" y="4796028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95"/>
              </a:lnSpc>
            </a:pPr>
            <a:endParaRPr/>
          </a:p>
          <a:p>
            <a:pPr marL="660502" algn="l" rtl="0">
              <a:lnSpc>
                <a:spcPts val="1596"/>
              </a:lnSpc>
            </a:pPr>
            <a:r>
              <a:rPr lang="en-US" altLang="zh-CN" sz="16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600" b="1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1600" b="1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93" name="Text Box393"/>
          <p:cNvSpPr txBox="1"/>
          <p:nvPr/>
        </p:nvSpPr>
        <p:spPr>
          <a:xfrm>
            <a:off x="333756" y="538581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93"/>
              </a:lnSpc>
            </a:pPr>
            <a:endParaRPr/>
          </a:p>
          <a:p>
            <a:pPr marL="977519"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2800" b="1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ath394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95" name="Image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4755"/>
            <a:ext cx="659638" cy="4745482"/>
          </a:xfrm>
          <a:prstGeom prst="rect">
            <a:avLst/>
          </a:prstGeom>
          <a:noFill/>
        </p:spPr>
      </p:pic>
      <p:pic>
        <p:nvPicPr>
          <p:cNvPr id="396" name="Image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40" y="525780"/>
            <a:ext cx="6480050" cy="5955792"/>
          </a:xfrm>
          <a:prstGeom prst="rect">
            <a:avLst/>
          </a:prstGeom>
          <a:noFill/>
        </p:spPr>
      </p:pic>
      <p:sp>
        <p:nvSpPr>
          <p:cNvPr id="397" name="Text Box397"/>
          <p:cNvSpPr txBox="1"/>
          <p:nvPr/>
        </p:nvSpPr>
        <p:spPr>
          <a:xfrm>
            <a:off x="333756" y="12679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047623" algn="l" rtl="0">
              <a:lnSpc>
                <a:spcPts val="3204"/>
              </a:lnSpc>
            </a:pP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98" name="Text Box398"/>
          <p:cNvSpPr txBox="1"/>
          <p:nvPr/>
        </p:nvSpPr>
        <p:spPr>
          <a:xfrm>
            <a:off x="333756" y="185775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433195" algn="l" rtl="0">
              <a:lnSpc>
                <a:spcPts val="3204"/>
              </a:lnSpc>
            </a:pPr>
            <a:r>
              <a:rPr lang="en-US" altLang="zh-CN" sz="3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2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99" name="Text Box399"/>
          <p:cNvSpPr txBox="1"/>
          <p:nvPr/>
        </p:nvSpPr>
        <p:spPr>
          <a:xfrm>
            <a:off x="333756" y="244449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075055" algn="l" rtl="0">
              <a:lnSpc>
                <a:spcPts val="3206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200" b="1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00" name="Text Box400"/>
          <p:cNvSpPr txBox="1"/>
          <p:nvPr/>
        </p:nvSpPr>
        <p:spPr>
          <a:xfrm>
            <a:off x="333756" y="303123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638935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01" name="Text Box401"/>
          <p:cNvSpPr txBox="1"/>
          <p:nvPr/>
        </p:nvSpPr>
        <p:spPr>
          <a:xfrm>
            <a:off x="333756" y="361797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6"/>
              </a:lnSpc>
            </a:pPr>
            <a:endParaRPr/>
          </a:p>
          <a:p>
            <a:pPr marL="1571879" algn="l" rtl="0">
              <a:lnSpc>
                <a:spcPts val="3204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2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02" name="Text Box402"/>
          <p:cNvSpPr txBox="1"/>
          <p:nvPr/>
        </p:nvSpPr>
        <p:spPr>
          <a:xfrm>
            <a:off x="333756" y="420471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1"/>
              </a:lnSpc>
            </a:pPr>
            <a:endParaRPr/>
          </a:p>
          <a:p>
            <a:pPr marL="744322" algn="l" rtl="0">
              <a:lnSpc>
                <a:spcPts val="2004"/>
              </a:lnSpc>
            </a:pPr>
            <a:r>
              <a:rPr lang="en-US" altLang="zh-CN" sz="2000" b="1" spc="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2000" b="1" spc="-10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31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2000" b="1" spc="-10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spc="-9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000" b="1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403" name="Text Box403"/>
          <p:cNvSpPr txBox="1"/>
          <p:nvPr/>
        </p:nvSpPr>
        <p:spPr>
          <a:xfrm>
            <a:off x="333756" y="4796028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95"/>
              </a:lnSpc>
            </a:pPr>
            <a:endParaRPr/>
          </a:p>
          <a:p>
            <a:pPr marL="660502" algn="l" rtl="0">
              <a:lnSpc>
                <a:spcPts val="1596"/>
              </a:lnSpc>
            </a:pPr>
            <a:r>
              <a:rPr lang="en-US" altLang="zh-CN" sz="16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600" b="1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1600" b="1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404" name="Text Box404"/>
          <p:cNvSpPr txBox="1"/>
          <p:nvPr/>
        </p:nvSpPr>
        <p:spPr>
          <a:xfrm>
            <a:off x="333756" y="538581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93"/>
              </a:lnSpc>
            </a:pPr>
            <a:endParaRPr/>
          </a:p>
          <a:p>
            <a:pPr marL="977519"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2800" b="1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ath405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06" name="Image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4755"/>
            <a:ext cx="659638" cy="4745482"/>
          </a:xfrm>
          <a:prstGeom prst="rect">
            <a:avLst/>
          </a:prstGeom>
          <a:noFill/>
        </p:spPr>
      </p:pic>
      <p:pic>
        <p:nvPicPr>
          <p:cNvPr id="407" name="Image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40" y="525780"/>
            <a:ext cx="6480050" cy="5955792"/>
          </a:xfrm>
          <a:prstGeom prst="rect">
            <a:avLst/>
          </a:prstGeom>
          <a:noFill/>
        </p:spPr>
      </p:pic>
      <p:sp>
        <p:nvSpPr>
          <p:cNvPr id="408" name="Text Box408"/>
          <p:cNvSpPr txBox="1"/>
          <p:nvPr/>
        </p:nvSpPr>
        <p:spPr>
          <a:xfrm>
            <a:off x="333756" y="12679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047623" algn="l" rtl="0">
              <a:lnSpc>
                <a:spcPts val="3204"/>
              </a:lnSpc>
            </a:pP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09" name="Text Box409"/>
          <p:cNvSpPr txBox="1"/>
          <p:nvPr/>
        </p:nvSpPr>
        <p:spPr>
          <a:xfrm>
            <a:off x="333756" y="185775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433195" algn="l" rtl="0">
              <a:lnSpc>
                <a:spcPts val="3204"/>
              </a:lnSpc>
            </a:pPr>
            <a:r>
              <a:rPr lang="en-US" altLang="zh-CN" sz="3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2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10" name="Text Box410"/>
          <p:cNvSpPr txBox="1"/>
          <p:nvPr/>
        </p:nvSpPr>
        <p:spPr>
          <a:xfrm>
            <a:off x="333756" y="244449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075055" algn="l" rtl="0">
              <a:lnSpc>
                <a:spcPts val="3206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200" b="1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11" name="Text Box411"/>
          <p:cNvSpPr txBox="1"/>
          <p:nvPr/>
        </p:nvSpPr>
        <p:spPr>
          <a:xfrm>
            <a:off x="333756" y="303123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638935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12" name="Text Box412"/>
          <p:cNvSpPr txBox="1"/>
          <p:nvPr/>
        </p:nvSpPr>
        <p:spPr>
          <a:xfrm>
            <a:off x="333756" y="361797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6"/>
              </a:lnSpc>
            </a:pPr>
            <a:endParaRPr/>
          </a:p>
          <a:p>
            <a:pPr marL="1571879" algn="l" rtl="0">
              <a:lnSpc>
                <a:spcPts val="3204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2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13" name="Text Box413"/>
          <p:cNvSpPr txBox="1"/>
          <p:nvPr/>
        </p:nvSpPr>
        <p:spPr>
          <a:xfrm>
            <a:off x="333756" y="420471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1"/>
              </a:lnSpc>
            </a:pPr>
            <a:endParaRPr/>
          </a:p>
          <a:p>
            <a:pPr marL="744322" algn="l" rtl="0">
              <a:lnSpc>
                <a:spcPts val="2004"/>
              </a:lnSpc>
            </a:pP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20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20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414" name="Text Box414"/>
          <p:cNvSpPr txBox="1"/>
          <p:nvPr/>
        </p:nvSpPr>
        <p:spPr>
          <a:xfrm>
            <a:off x="333756" y="4796028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95"/>
              </a:lnSpc>
            </a:pPr>
            <a:endParaRPr/>
          </a:p>
          <a:p>
            <a:pPr marL="660502" algn="l" rtl="0">
              <a:lnSpc>
                <a:spcPts val="1596"/>
              </a:lnSpc>
            </a:pPr>
            <a:r>
              <a:rPr lang="en-US" altLang="zh-CN" sz="1600" b="1" spc="-2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1600" b="1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600" b="1" spc="19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1600" b="1" spc="46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415" name="Text Box415"/>
          <p:cNvSpPr txBox="1"/>
          <p:nvPr/>
        </p:nvSpPr>
        <p:spPr>
          <a:xfrm>
            <a:off x="333756" y="538581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93"/>
              </a:lnSpc>
            </a:pPr>
            <a:endParaRPr/>
          </a:p>
          <a:p>
            <a:pPr marL="977519"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2800" b="1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ath416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17" name="Image4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4755"/>
            <a:ext cx="659638" cy="4745482"/>
          </a:xfrm>
          <a:prstGeom prst="rect">
            <a:avLst/>
          </a:prstGeom>
          <a:noFill/>
        </p:spPr>
      </p:pic>
      <p:pic>
        <p:nvPicPr>
          <p:cNvPr id="418" name="Image4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40" y="525780"/>
            <a:ext cx="6480050" cy="5955792"/>
          </a:xfrm>
          <a:prstGeom prst="rect">
            <a:avLst/>
          </a:prstGeom>
          <a:noFill/>
        </p:spPr>
      </p:pic>
      <p:sp>
        <p:nvSpPr>
          <p:cNvPr id="419" name="Text Box419"/>
          <p:cNvSpPr txBox="1"/>
          <p:nvPr/>
        </p:nvSpPr>
        <p:spPr>
          <a:xfrm>
            <a:off x="333756" y="12679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047623" algn="l" rtl="0">
              <a:lnSpc>
                <a:spcPts val="3204"/>
              </a:lnSpc>
            </a:pP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20" name="Text Box420"/>
          <p:cNvSpPr txBox="1"/>
          <p:nvPr/>
        </p:nvSpPr>
        <p:spPr>
          <a:xfrm>
            <a:off x="333756" y="185775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433195" algn="l" rtl="0">
              <a:lnSpc>
                <a:spcPts val="3204"/>
              </a:lnSpc>
            </a:pPr>
            <a:r>
              <a:rPr lang="en-US" altLang="zh-CN" sz="3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2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21" name="Text Box421"/>
          <p:cNvSpPr txBox="1"/>
          <p:nvPr/>
        </p:nvSpPr>
        <p:spPr>
          <a:xfrm>
            <a:off x="333756" y="244449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7"/>
              </a:lnSpc>
            </a:pPr>
            <a:endParaRPr/>
          </a:p>
          <a:p>
            <a:pPr marL="1075055" algn="l" rtl="0">
              <a:lnSpc>
                <a:spcPts val="3206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200" b="1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22" name="Text Box422"/>
          <p:cNvSpPr txBox="1"/>
          <p:nvPr/>
        </p:nvSpPr>
        <p:spPr>
          <a:xfrm>
            <a:off x="333756" y="303123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638935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23" name="Text Box423"/>
          <p:cNvSpPr txBox="1"/>
          <p:nvPr/>
        </p:nvSpPr>
        <p:spPr>
          <a:xfrm>
            <a:off x="333756" y="361797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6"/>
              </a:lnSpc>
            </a:pPr>
            <a:endParaRPr/>
          </a:p>
          <a:p>
            <a:pPr marL="1571879" algn="l" rtl="0">
              <a:lnSpc>
                <a:spcPts val="3204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2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24" name="Text Box424"/>
          <p:cNvSpPr txBox="1"/>
          <p:nvPr/>
        </p:nvSpPr>
        <p:spPr>
          <a:xfrm>
            <a:off x="333756" y="4204716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1"/>
              </a:lnSpc>
            </a:pPr>
            <a:endParaRPr/>
          </a:p>
          <a:p>
            <a:pPr marL="744322" algn="l" rtl="0">
              <a:lnSpc>
                <a:spcPts val="2004"/>
              </a:lnSpc>
            </a:pP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20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20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425" name="Text Box425"/>
          <p:cNvSpPr txBox="1"/>
          <p:nvPr/>
        </p:nvSpPr>
        <p:spPr>
          <a:xfrm>
            <a:off x="333756" y="4796028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95"/>
              </a:lnSpc>
            </a:pPr>
            <a:endParaRPr/>
          </a:p>
          <a:p>
            <a:pPr marL="660502" algn="l" rtl="0">
              <a:lnSpc>
                <a:spcPts val="1596"/>
              </a:lnSpc>
            </a:pPr>
            <a:r>
              <a:rPr lang="en-US" altLang="zh-CN" sz="16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600" b="1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1600" b="1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426" name="Text Box426"/>
          <p:cNvSpPr txBox="1"/>
          <p:nvPr/>
        </p:nvSpPr>
        <p:spPr>
          <a:xfrm>
            <a:off x="333756" y="5385816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93"/>
              </a:lnSpc>
            </a:pPr>
            <a:endParaRPr/>
          </a:p>
          <a:p>
            <a:pPr marL="977519"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b="1" spc="10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2800" b="1" spc="21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69426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ath42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28" name="Image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40" y="525780"/>
            <a:ext cx="6480050" cy="5955792"/>
          </a:xfrm>
          <a:prstGeom prst="rect">
            <a:avLst/>
          </a:prstGeom>
          <a:noFill/>
        </p:spPr>
      </p:pic>
      <p:sp>
        <p:nvSpPr>
          <p:cNvPr id="429" name="Text Box429"/>
          <p:cNvSpPr txBox="1"/>
          <p:nvPr/>
        </p:nvSpPr>
        <p:spPr>
          <a:xfrm>
            <a:off x="480974" y="1638554"/>
            <a:ext cx="4422343" cy="35976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833"/>
              </a:lnSpc>
            </a:pPr>
            <a:r>
              <a:rPr lang="en-US" altLang="zh-CN" sz="2400" spc="-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Beyond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these</a:t>
            </a:r>
            <a:r>
              <a:rPr lang="en-US" altLang="zh-CN" sz="24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zones,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400" spc="-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SCADA</a:t>
            </a:r>
            <a:r>
              <a:rPr lang="en-US" altLang="zh-CN" sz="2400" spc="54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architecture</a:t>
            </a:r>
            <a:r>
              <a:rPr lang="en-US" altLang="zh-CN" sz="24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incorporates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additional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zones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for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hardware</a:t>
            </a:r>
            <a:r>
              <a:rPr lang="en-US" altLang="zh-CN" sz="2400" spc="-2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software</a:t>
            </a:r>
            <a:r>
              <a:rPr lang="en-US" altLang="zh-CN" sz="2400" spc="54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vendors,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TSO</a:t>
            </a:r>
            <a:r>
              <a:rPr lang="en-US" altLang="zh-CN" sz="2400" spc="-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(Transmission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Operator)</a:t>
            </a:r>
            <a:r>
              <a:rPr lang="en-US" altLang="zh-CN" sz="2400" spc="-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zones,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data</a:t>
            </a:r>
            <a:r>
              <a:rPr lang="en-US" altLang="zh-CN" sz="2400" spc="-1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hubs,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spc="54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energy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supplier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zones.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These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zones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are</a:t>
            </a:r>
            <a:r>
              <a:rPr lang="en-US" altLang="zh-CN" sz="2400" spc="-1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interconnected</a:t>
            </a:r>
            <a:r>
              <a:rPr lang="en-US" altLang="zh-CN" sz="2400" spc="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through</a:t>
            </a:r>
            <a:r>
              <a:rPr lang="en-US" altLang="zh-CN" sz="2400" spc="-1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400" spc="54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internet,</a:t>
            </a:r>
            <a:r>
              <a:rPr lang="en-US" altLang="zh-CN" sz="2400" spc="-2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allowing</a:t>
            </a:r>
            <a:r>
              <a:rPr lang="en-US" altLang="zh-CN" sz="2400" spc="-2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data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read</a:t>
            </a:r>
            <a:r>
              <a:rPr lang="en-US" altLang="zh-CN" sz="2400" spc="-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spc="54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write</a:t>
            </a:r>
            <a:r>
              <a:rPr lang="en-US" altLang="zh-CN" sz="2400" spc="-2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operations</a:t>
            </a:r>
            <a:r>
              <a:rPr lang="en-US" altLang="zh-CN" sz="2400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based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on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defined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rules</a:t>
            </a:r>
            <a:r>
              <a:rPr lang="en-US" altLang="zh-CN" sz="2400" spc="-1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policies.</a:t>
            </a:r>
            <a:endParaRPr lang="en-US" altLang="zh-CN" sz="2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ath43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31" name="Group431"/>
          <p:cNvGrpSpPr/>
          <p:nvPr/>
        </p:nvGrpSpPr>
        <p:grpSpPr>
          <a:xfrm>
            <a:off x="2097479" y="832305"/>
            <a:ext cx="1556057" cy="5193440"/>
            <a:chOff x="2097479" y="832305"/>
            <a:chExt cx="1556057" cy="5193440"/>
          </a:xfrm>
        </p:grpSpPr>
        <p:sp>
          <p:nvSpPr>
            <p:cNvPr id="432" name="Path432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3" name="Path433"/>
            <p:cNvSpPr/>
            <p:nvPr/>
          </p:nvSpPr>
          <p:spPr>
            <a:xfrm>
              <a:off x="2121408" y="1031748"/>
              <a:ext cx="1042416" cy="1042416"/>
            </a:xfrm>
            <a:custGeom>
              <a:avLst/>
              <a:gdLst/>
              <a:ahLst/>
              <a:cxnLst/>
              <a:rect l="l" t="t" r="r" b="b"/>
              <a:pathLst>
                <a:path w="1042416" h="1042416">
                  <a:moveTo>
                    <a:pt x="0" y="521208"/>
                  </a:moveTo>
                  <a:cubicBezTo>
                    <a:pt x="0" y="233299"/>
                    <a:pt x="233299" y="0"/>
                    <a:pt x="521208" y="0"/>
                  </a:cubicBezTo>
                  <a:cubicBezTo>
                    <a:pt x="809117" y="0"/>
                    <a:pt x="1042416" y="233299"/>
                    <a:pt x="1042416" y="521208"/>
                  </a:cubicBezTo>
                  <a:cubicBezTo>
                    <a:pt x="1042416" y="809117"/>
                    <a:pt x="809117" y="1042416"/>
                    <a:pt x="521208" y="1042416"/>
                  </a:cubicBezTo>
                  <a:cubicBezTo>
                    <a:pt x="233299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4" name="Path434"/>
            <p:cNvSpPr/>
            <p:nvPr/>
          </p:nvSpPr>
          <p:spPr>
            <a:xfrm>
              <a:off x="2108708" y="1019048"/>
              <a:ext cx="1067816" cy="1067816"/>
            </a:xfrm>
            <a:custGeom>
              <a:avLst/>
              <a:gdLst/>
              <a:ahLst/>
              <a:cxnLst/>
              <a:rect l="l" t="t" r="r" b="b"/>
              <a:pathLst>
                <a:path w="1067816" h="1067816">
                  <a:moveTo>
                    <a:pt x="12700" y="533908"/>
                  </a:moveTo>
                  <a:cubicBezTo>
                    <a:pt x="12700" y="245999"/>
                    <a:pt x="245999" y="12700"/>
                    <a:pt x="533908" y="12700"/>
                  </a:cubicBezTo>
                  <a:cubicBezTo>
                    <a:pt x="821817" y="12700"/>
                    <a:pt x="1055116" y="245999"/>
                    <a:pt x="1055116" y="533908"/>
                  </a:cubicBezTo>
                  <a:cubicBezTo>
                    <a:pt x="1055116" y="821817"/>
                    <a:pt x="821817" y="1055116"/>
                    <a:pt x="533908" y="1055116"/>
                  </a:cubicBezTo>
                  <a:cubicBezTo>
                    <a:pt x="245999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5" name="Path435"/>
            <p:cNvSpPr/>
            <p:nvPr/>
          </p:nvSpPr>
          <p:spPr>
            <a:xfrm>
              <a:off x="2599944" y="2282952"/>
              <a:ext cx="1040892" cy="1042416"/>
            </a:xfrm>
            <a:custGeom>
              <a:avLst/>
              <a:gdLst/>
              <a:ahLst/>
              <a:cxnLst/>
              <a:rect l="l" t="t" r="r" b="b"/>
              <a:pathLst>
                <a:path w="1040892" h="1042416">
                  <a:moveTo>
                    <a:pt x="0" y="521208"/>
                  </a:moveTo>
                  <a:cubicBezTo>
                    <a:pt x="0" y="233299"/>
                    <a:pt x="233045" y="0"/>
                    <a:pt x="520446" y="0"/>
                  </a:cubicBezTo>
                  <a:cubicBezTo>
                    <a:pt x="807847" y="0"/>
                    <a:pt x="1040892" y="233299"/>
                    <a:pt x="1040892" y="521208"/>
                  </a:cubicBezTo>
                  <a:cubicBezTo>
                    <a:pt x="1040892" y="809117"/>
                    <a:pt x="807847" y="1042416"/>
                    <a:pt x="520446" y="1042416"/>
                  </a:cubicBezTo>
                  <a:cubicBezTo>
                    <a:pt x="233045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6" name="Path436"/>
            <p:cNvSpPr/>
            <p:nvPr/>
          </p:nvSpPr>
          <p:spPr>
            <a:xfrm>
              <a:off x="2587244" y="2270252"/>
              <a:ext cx="1066292" cy="1067816"/>
            </a:xfrm>
            <a:custGeom>
              <a:avLst/>
              <a:gdLst/>
              <a:ahLst/>
              <a:cxnLst/>
              <a:rect l="l" t="t" r="r" b="b"/>
              <a:pathLst>
                <a:path w="1066292" h="1067816">
                  <a:moveTo>
                    <a:pt x="12700" y="533908"/>
                  </a:moveTo>
                  <a:cubicBezTo>
                    <a:pt x="12700" y="245999"/>
                    <a:pt x="245745" y="12700"/>
                    <a:pt x="533146" y="12700"/>
                  </a:cubicBezTo>
                  <a:cubicBezTo>
                    <a:pt x="820547" y="12700"/>
                    <a:pt x="1053592" y="245999"/>
                    <a:pt x="1053592" y="533908"/>
                  </a:cubicBezTo>
                  <a:cubicBezTo>
                    <a:pt x="1053592" y="821817"/>
                    <a:pt x="820547" y="1055116"/>
                    <a:pt x="533146" y="1055116"/>
                  </a:cubicBezTo>
                  <a:cubicBezTo>
                    <a:pt x="245745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7" name="Path437"/>
            <p:cNvSpPr/>
            <p:nvPr/>
          </p:nvSpPr>
          <p:spPr>
            <a:xfrm>
              <a:off x="2599944" y="3532632"/>
              <a:ext cx="1040892" cy="1042416"/>
            </a:xfrm>
            <a:custGeom>
              <a:avLst/>
              <a:gdLst/>
              <a:ahLst/>
              <a:cxnLst/>
              <a:rect l="l" t="t" r="r" b="b"/>
              <a:pathLst>
                <a:path w="1040892" h="1042416">
                  <a:moveTo>
                    <a:pt x="0" y="521208"/>
                  </a:moveTo>
                  <a:cubicBezTo>
                    <a:pt x="0" y="233299"/>
                    <a:pt x="233045" y="0"/>
                    <a:pt x="520446" y="0"/>
                  </a:cubicBezTo>
                  <a:cubicBezTo>
                    <a:pt x="807847" y="0"/>
                    <a:pt x="1040892" y="233299"/>
                    <a:pt x="1040892" y="521208"/>
                  </a:cubicBezTo>
                  <a:cubicBezTo>
                    <a:pt x="1040892" y="809117"/>
                    <a:pt x="807847" y="1042416"/>
                    <a:pt x="520446" y="1042416"/>
                  </a:cubicBezTo>
                  <a:cubicBezTo>
                    <a:pt x="233045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8" name="Path438"/>
            <p:cNvSpPr/>
            <p:nvPr/>
          </p:nvSpPr>
          <p:spPr>
            <a:xfrm>
              <a:off x="2587244" y="3519932"/>
              <a:ext cx="1066292" cy="1067816"/>
            </a:xfrm>
            <a:custGeom>
              <a:avLst/>
              <a:gdLst/>
              <a:ahLst/>
              <a:cxnLst/>
              <a:rect l="l" t="t" r="r" b="b"/>
              <a:pathLst>
                <a:path w="1066292" h="1067816">
                  <a:moveTo>
                    <a:pt x="12700" y="533908"/>
                  </a:moveTo>
                  <a:cubicBezTo>
                    <a:pt x="12700" y="245999"/>
                    <a:pt x="245745" y="12700"/>
                    <a:pt x="533146" y="12700"/>
                  </a:cubicBezTo>
                  <a:cubicBezTo>
                    <a:pt x="820547" y="12700"/>
                    <a:pt x="1053592" y="245999"/>
                    <a:pt x="1053592" y="533908"/>
                  </a:cubicBezTo>
                  <a:cubicBezTo>
                    <a:pt x="1053592" y="821817"/>
                    <a:pt x="820547" y="1055116"/>
                    <a:pt x="533146" y="1055116"/>
                  </a:cubicBezTo>
                  <a:cubicBezTo>
                    <a:pt x="245745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39" name="Path439"/>
            <p:cNvSpPr/>
            <p:nvPr/>
          </p:nvSpPr>
          <p:spPr>
            <a:xfrm>
              <a:off x="2121408" y="4783836"/>
              <a:ext cx="1042416" cy="1042416"/>
            </a:xfrm>
            <a:custGeom>
              <a:avLst/>
              <a:gdLst/>
              <a:ahLst/>
              <a:cxnLst/>
              <a:rect l="l" t="t" r="r" b="b"/>
              <a:pathLst>
                <a:path w="1042416" h="1042416">
                  <a:moveTo>
                    <a:pt x="0" y="521208"/>
                  </a:moveTo>
                  <a:cubicBezTo>
                    <a:pt x="0" y="233299"/>
                    <a:pt x="233299" y="0"/>
                    <a:pt x="521208" y="0"/>
                  </a:cubicBezTo>
                  <a:cubicBezTo>
                    <a:pt x="809117" y="0"/>
                    <a:pt x="1042416" y="233299"/>
                    <a:pt x="1042416" y="521208"/>
                  </a:cubicBezTo>
                  <a:cubicBezTo>
                    <a:pt x="1042416" y="809066"/>
                    <a:pt x="809117" y="1042416"/>
                    <a:pt x="521208" y="1042416"/>
                  </a:cubicBezTo>
                  <a:cubicBezTo>
                    <a:pt x="233299" y="1042416"/>
                    <a:pt x="0" y="809066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40" name="Path440"/>
            <p:cNvSpPr/>
            <p:nvPr/>
          </p:nvSpPr>
          <p:spPr>
            <a:xfrm>
              <a:off x="2108708" y="4771136"/>
              <a:ext cx="1067816" cy="1067816"/>
            </a:xfrm>
            <a:custGeom>
              <a:avLst/>
              <a:gdLst/>
              <a:ahLst/>
              <a:cxnLst/>
              <a:rect l="l" t="t" r="r" b="b"/>
              <a:pathLst>
                <a:path w="1067816" h="1067816">
                  <a:moveTo>
                    <a:pt x="12700" y="533908"/>
                  </a:moveTo>
                  <a:cubicBezTo>
                    <a:pt x="12700" y="245999"/>
                    <a:pt x="245999" y="12700"/>
                    <a:pt x="533908" y="12700"/>
                  </a:cubicBezTo>
                  <a:cubicBezTo>
                    <a:pt x="821817" y="12700"/>
                    <a:pt x="1055116" y="245999"/>
                    <a:pt x="1055116" y="533908"/>
                  </a:cubicBezTo>
                  <a:cubicBezTo>
                    <a:pt x="1055116" y="821766"/>
                    <a:pt x="821817" y="1055116"/>
                    <a:pt x="533908" y="1055116"/>
                  </a:cubicBezTo>
                  <a:cubicBezTo>
                    <a:pt x="245999" y="1055116"/>
                    <a:pt x="12700" y="821766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41" name="Text Box441"/>
          <p:cNvSpPr txBox="1"/>
          <p:nvPr/>
        </p:nvSpPr>
        <p:spPr>
          <a:xfrm>
            <a:off x="2629916" y="1124204"/>
            <a:ext cx="7465568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37"/>
              </a:lnSpc>
            </a:pPr>
            <a:endParaRPr/>
          </a:p>
          <a:p>
            <a:pPr marL="674751" marR="392717" algn="l" rtl="0">
              <a:lnSpc>
                <a:spcPts val="2622"/>
              </a:lnSpc>
            </a:pP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Zonal</a:t>
            </a:r>
            <a:r>
              <a:rPr lang="en-US" altLang="zh-CN" sz="25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</a:t>
            </a:r>
            <a:r>
              <a:rPr lang="en-US" altLang="zh-CN" sz="25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5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improves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acquisition.</a:t>
            </a:r>
            <a:endParaRPr lang="en-US" altLang="zh-CN" sz="2500">
              <a:latin typeface="Calibri"/>
              <a:ea typeface="Calibri"/>
              <a:cs typeface="Calibri"/>
            </a:endParaRPr>
          </a:p>
        </p:txBody>
      </p:sp>
      <p:sp>
        <p:nvSpPr>
          <p:cNvPr id="442" name="Text Box442"/>
          <p:cNvSpPr txBox="1"/>
          <p:nvPr/>
        </p:nvSpPr>
        <p:spPr>
          <a:xfrm>
            <a:off x="3108452" y="2373884"/>
            <a:ext cx="6987032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46"/>
              </a:lnSpc>
            </a:pPr>
            <a:endParaRPr/>
          </a:p>
          <a:p>
            <a:pPr marL="674116" algn="l" rtl="0">
              <a:lnSpc>
                <a:spcPts val="2496"/>
              </a:lnSpc>
            </a:pP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Diverse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25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methods</a:t>
            </a:r>
            <a:r>
              <a:rPr lang="en-US" altLang="zh-CN" sz="25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enhance</a:t>
            </a:r>
            <a:endParaRPr lang="en-US" altLang="zh-CN" sz="2500">
              <a:latin typeface="Calibri"/>
              <a:ea typeface="Calibri"/>
              <a:cs typeface="Calibri"/>
            </a:endParaRPr>
          </a:p>
          <a:p>
            <a:pPr marL="674116" algn="l" rtl="0">
              <a:lnSpc>
                <a:spcPts val="2496"/>
              </a:lnSpc>
              <a:spcBef>
                <a:spcPts val="252"/>
              </a:spcBef>
            </a:pPr>
            <a:r>
              <a:rPr lang="en-US" altLang="zh-CN" sz="25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r>
              <a:rPr lang="en-US" altLang="zh-CN" sz="25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zones.</a:t>
            </a:r>
            <a:endParaRPr lang="en-US" altLang="zh-CN" sz="2500">
              <a:latin typeface="Calibri"/>
              <a:ea typeface="Calibri"/>
              <a:cs typeface="Calibri"/>
            </a:endParaRPr>
          </a:p>
        </p:txBody>
      </p:sp>
      <p:sp>
        <p:nvSpPr>
          <p:cNvPr id="443" name="Text Box443"/>
          <p:cNvSpPr txBox="1"/>
          <p:nvPr/>
        </p:nvSpPr>
        <p:spPr>
          <a:xfrm>
            <a:off x="3108452" y="3625088"/>
            <a:ext cx="6987032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44"/>
              </a:lnSpc>
            </a:pPr>
            <a:endParaRPr/>
          </a:p>
          <a:p>
            <a:pPr marL="674116" marR="509811" algn="l" rtl="0">
              <a:lnSpc>
                <a:spcPts val="2622"/>
              </a:lnSpc>
            </a:pP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Understanding</a:t>
            </a:r>
            <a:r>
              <a:rPr lang="en-US" altLang="zh-CN" sz="2500" spc="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</a:t>
            </a:r>
            <a:r>
              <a:rPr lang="en-US" altLang="zh-CN" sz="25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5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vital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effective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cybersecurity.</a:t>
            </a:r>
            <a:endParaRPr lang="en-US" altLang="zh-CN" sz="2500">
              <a:latin typeface="Calibri"/>
              <a:ea typeface="Calibri"/>
              <a:cs typeface="Calibri"/>
            </a:endParaRPr>
          </a:p>
        </p:txBody>
      </p:sp>
      <p:sp>
        <p:nvSpPr>
          <p:cNvPr id="444" name="Text Box444"/>
          <p:cNvSpPr txBox="1"/>
          <p:nvPr/>
        </p:nvSpPr>
        <p:spPr>
          <a:xfrm>
            <a:off x="2629916" y="4874768"/>
            <a:ext cx="7465568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54"/>
              </a:lnSpc>
            </a:pPr>
            <a:endParaRPr/>
          </a:p>
          <a:p>
            <a:pPr marL="674751" marR="176529" algn="l" rtl="0">
              <a:lnSpc>
                <a:spcPts val="2622"/>
              </a:lnSpc>
            </a:pPr>
            <a:r>
              <a:rPr lang="en-US" altLang="zh-CN" sz="25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Next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chapters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en-US" altLang="zh-CN" sz="25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explore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5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5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5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5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requirements.</a:t>
            </a:r>
            <a:endParaRPr lang="en-US" altLang="zh-CN" sz="2500">
              <a:latin typeface="Calibri"/>
              <a:ea typeface="Calibri"/>
              <a:cs typeface="Calibri"/>
            </a:endParaRPr>
          </a:p>
        </p:txBody>
      </p:sp>
      <p:sp>
        <p:nvSpPr>
          <p:cNvPr id="445" name="Text Box445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446" name="Text Box446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321" name="Image3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" y="941832"/>
            <a:ext cx="3770376" cy="45720"/>
          </a:xfrm>
          <a:prstGeom prst="rect">
            <a:avLst/>
          </a:prstGeom>
          <a:noFill/>
        </p:spPr>
      </p:pic>
      <p:sp>
        <p:nvSpPr>
          <p:cNvPr id="322" name="Text Box322"/>
          <p:cNvSpPr txBox="1"/>
          <p:nvPr/>
        </p:nvSpPr>
        <p:spPr>
          <a:xfrm>
            <a:off x="436169" y="397383"/>
            <a:ext cx="3846987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8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SCADA</a:t>
            </a:r>
            <a:r>
              <a:rPr lang="en-US" altLang="zh-CN" sz="440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2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Explained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ath32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24" name="Image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257" y="2348484"/>
            <a:ext cx="3770375" cy="45720"/>
          </a:xfrm>
          <a:prstGeom prst="rect">
            <a:avLst/>
          </a:prstGeom>
          <a:noFill/>
        </p:spPr>
      </p:pic>
      <p:pic>
        <p:nvPicPr>
          <p:cNvPr id="325" name="Image3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4" y="1068324"/>
            <a:ext cx="6592824" cy="4675632"/>
          </a:xfrm>
          <a:prstGeom prst="rect">
            <a:avLst/>
          </a:prstGeom>
          <a:noFill/>
        </p:spPr>
      </p:pic>
      <p:sp>
        <p:nvSpPr>
          <p:cNvPr id="326" name="Text Box326"/>
          <p:cNvSpPr txBox="1"/>
          <p:nvPr/>
        </p:nvSpPr>
        <p:spPr>
          <a:xfrm>
            <a:off x="7367270" y="1164209"/>
            <a:ext cx="3763092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1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What</a:t>
            </a:r>
            <a:r>
              <a:rPr lang="en-US" altLang="zh-CN" sz="440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440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6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n-US" altLang="zh-CN" sz="4400" spc="9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8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SCADA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27" name="Text Box327"/>
          <p:cNvSpPr txBox="1"/>
          <p:nvPr/>
        </p:nvSpPr>
        <p:spPr>
          <a:xfrm>
            <a:off x="7367270" y="1767484"/>
            <a:ext cx="1892656" cy="559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spc="-25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System?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28" name="Text Box328"/>
          <p:cNvSpPr txBox="1"/>
          <p:nvPr/>
        </p:nvSpPr>
        <p:spPr>
          <a:xfrm>
            <a:off x="7474966" y="2906674"/>
            <a:ext cx="3921824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spc="-4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typically</a:t>
            </a:r>
            <a:r>
              <a:rPr lang="en-US" altLang="zh-CN" sz="2400" spc="-2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encounter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primary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329" name="Text Box329"/>
          <p:cNvSpPr txBox="1"/>
          <p:nvPr/>
        </p:nvSpPr>
        <p:spPr>
          <a:xfrm>
            <a:off x="7474966" y="3163189"/>
            <a:ext cx="285811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substations,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secondary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330" name="Text Box330"/>
          <p:cNvSpPr txBox="1"/>
          <p:nvPr/>
        </p:nvSpPr>
        <p:spPr>
          <a:xfrm>
            <a:off x="7474966" y="3419221"/>
            <a:ext cx="4120540" cy="8168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44"/>
              </a:lnSpc>
            </a:pP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substations,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distribution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(DR)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substations,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households</a:t>
            </a:r>
            <a:r>
              <a:rPr lang="en-US" altLang="zh-CN" sz="24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interconnected.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331" name="Text Box331"/>
          <p:cNvSpPr txBox="1"/>
          <p:nvPr/>
        </p:nvSpPr>
        <p:spPr>
          <a:xfrm>
            <a:off x="7474966" y="4187089"/>
            <a:ext cx="4226662" cy="158551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81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24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connections</a:t>
            </a:r>
            <a:r>
              <a:rPr lang="en-US" altLang="zh-CN" sz="24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essential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because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en-US" altLang="zh-CN" sz="24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link</a:t>
            </a:r>
            <a:r>
              <a:rPr lang="en-US" altLang="zh-CN" sz="24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something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called</a:t>
            </a:r>
            <a:r>
              <a:rPr lang="en-US" altLang="zh-CN" sz="24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"process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zone"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"SCADA</a:t>
            </a:r>
            <a:r>
              <a:rPr lang="en-US" altLang="zh-CN" sz="24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DMZ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(Demilitarized</a:t>
            </a:r>
            <a:r>
              <a:rPr lang="en-US" altLang="zh-CN" sz="2400" spc="-3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Zone)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zone"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even</a:t>
            </a:r>
            <a:r>
              <a:rPr lang="en-US" altLang="zh-CN" sz="2400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"AMI</a:t>
            </a:r>
            <a:r>
              <a:rPr lang="en-US" altLang="zh-CN" sz="2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(Advanced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Metering</a:t>
            </a:r>
            <a:r>
              <a:rPr lang="en-US" altLang="zh-CN" sz="2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Infrastructure)</a:t>
            </a:r>
            <a:r>
              <a:rPr lang="en-US" altLang="zh-CN" sz="24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zone.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“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333" name="Image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2" y="2132076"/>
            <a:ext cx="3799332" cy="45720"/>
          </a:xfrm>
          <a:prstGeom prst="rect">
            <a:avLst/>
          </a:prstGeom>
          <a:noFill/>
        </p:spPr>
      </p:pic>
      <p:sp>
        <p:nvSpPr>
          <p:cNvPr id="334" name="Text Box334"/>
          <p:cNvSpPr txBox="1"/>
          <p:nvPr/>
        </p:nvSpPr>
        <p:spPr>
          <a:xfrm>
            <a:off x="762305" y="1618132"/>
            <a:ext cx="3823321" cy="559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spc="-5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SCADA</a:t>
            </a:r>
            <a:r>
              <a:rPr lang="en-US" altLang="zh-CN" sz="440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12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Networks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35" name="Text Box335"/>
          <p:cNvSpPr txBox="1"/>
          <p:nvPr/>
        </p:nvSpPr>
        <p:spPr>
          <a:xfrm>
            <a:off x="971702" y="2582291"/>
            <a:ext cx="2829834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2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Methods: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36" name="Text Box336"/>
          <p:cNvSpPr txBox="1"/>
          <p:nvPr/>
        </p:nvSpPr>
        <p:spPr>
          <a:xfrm>
            <a:off x="971702" y="3464893"/>
            <a:ext cx="992153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800" spc="42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Fibre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37" name="Text Box337"/>
          <p:cNvSpPr txBox="1"/>
          <p:nvPr/>
        </p:nvSpPr>
        <p:spPr>
          <a:xfrm>
            <a:off x="971702" y="3932761"/>
            <a:ext cx="837333" cy="4101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800" spc="42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GPS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38" name="Text Box338"/>
          <p:cNvSpPr txBox="1"/>
          <p:nvPr/>
        </p:nvSpPr>
        <p:spPr>
          <a:xfrm>
            <a:off x="971702" y="4400883"/>
            <a:ext cx="736487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800" spc="42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LTE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39" name="Text Box339"/>
          <p:cNvSpPr txBox="1"/>
          <p:nvPr/>
        </p:nvSpPr>
        <p:spPr>
          <a:xfrm>
            <a:off x="971702" y="4870275"/>
            <a:ext cx="1025532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800" spc="42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GPRS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0" name="Text Box340"/>
          <p:cNvSpPr txBox="1"/>
          <p:nvPr/>
        </p:nvSpPr>
        <p:spPr>
          <a:xfrm>
            <a:off x="971702" y="5338168"/>
            <a:ext cx="736487" cy="4101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800" spc="42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LTE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3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342" name="Image3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908" y="5702808"/>
            <a:ext cx="5676900" cy="45720"/>
          </a:xfrm>
          <a:prstGeom prst="rect">
            <a:avLst/>
          </a:prstGeom>
          <a:noFill/>
        </p:spPr>
      </p:pic>
      <p:sp>
        <p:nvSpPr>
          <p:cNvPr id="343" name="Text Box343"/>
          <p:cNvSpPr txBox="1"/>
          <p:nvPr/>
        </p:nvSpPr>
        <p:spPr>
          <a:xfrm>
            <a:off x="3064764" y="5226025"/>
            <a:ext cx="5678162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8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SCADA</a:t>
            </a:r>
            <a:r>
              <a:rPr lang="en-US" altLang="zh-CN" sz="440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22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Remote</a:t>
            </a:r>
            <a:r>
              <a:rPr lang="en-US" altLang="zh-CN" sz="4400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spc="-8" dirty="0">
                <a:solidFill>
                  <a:srgbClr val="00A2C3"/>
                </a:solidFill>
                <a:latin typeface="Calibri Light"/>
                <a:ea typeface="Calibri Light"/>
                <a:cs typeface="Calibri Light"/>
              </a:rPr>
              <a:t>Locations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ath344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45" name="Image3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87" y="125095"/>
            <a:ext cx="869950" cy="6597142"/>
          </a:xfrm>
          <a:prstGeom prst="rect">
            <a:avLst/>
          </a:prstGeom>
          <a:noFill/>
        </p:spPr>
      </p:pic>
      <p:sp>
        <p:nvSpPr>
          <p:cNvPr id="346" name="Text Box346"/>
          <p:cNvSpPr txBox="1"/>
          <p:nvPr/>
        </p:nvSpPr>
        <p:spPr>
          <a:xfrm>
            <a:off x="2769108" y="178308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76"/>
              </a:lnSpc>
            </a:pPr>
            <a:endParaRPr/>
          </a:p>
          <a:p>
            <a:pPr marL="2329307" algn="l" rtl="0">
              <a:lnSpc>
                <a:spcPts val="3602"/>
              </a:lnSpc>
            </a:pPr>
            <a:r>
              <a:rPr lang="en-US" altLang="zh-CN" sz="36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347" name="Text Box347"/>
          <p:cNvSpPr txBox="1"/>
          <p:nvPr/>
        </p:nvSpPr>
        <p:spPr>
          <a:xfrm>
            <a:off x="2769108" y="999744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82"/>
              </a:lnSpc>
            </a:pPr>
            <a:endParaRPr/>
          </a:p>
          <a:p>
            <a:pPr marL="2257679" algn="l" rtl="0">
              <a:lnSpc>
                <a:spcPts val="3600"/>
              </a:lnSpc>
            </a:pPr>
            <a:r>
              <a:rPr lang="en-US" altLang="zh-CN" sz="36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348" name="Text Box348"/>
          <p:cNvSpPr txBox="1"/>
          <p:nvPr/>
        </p:nvSpPr>
        <p:spPr>
          <a:xfrm>
            <a:off x="2769108" y="1821180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87"/>
              </a:lnSpc>
            </a:pPr>
            <a:endParaRPr/>
          </a:p>
          <a:p>
            <a:pPr marL="1852295" algn="l" rtl="0">
              <a:lnSpc>
                <a:spcPts val="3600"/>
              </a:lnSpc>
            </a:pPr>
            <a:r>
              <a:rPr lang="en-US" altLang="zh-CN" sz="3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600" b="1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349" name="Text Box349"/>
          <p:cNvSpPr txBox="1"/>
          <p:nvPr/>
        </p:nvSpPr>
        <p:spPr>
          <a:xfrm>
            <a:off x="2769108" y="2642616"/>
            <a:ext cx="6984492" cy="729996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92"/>
              </a:lnSpc>
            </a:pPr>
            <a:endParaRPr/>
          </a:p>
          <a:p>
            <a:pPr marL="2487803" algn="l" rtl="0">
              <a:lnSpc>
                <a:spcPts val="3600"/>
              </a:lnSpc>
            </a:pPr>
            <a:r>
              <a:rPr lang="en-US" altLang="zh-CN" sz="3600" b="1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350" name="Text Box350"/>
          <p:cNvSpPr txBox="1"/>
          <p:nvPr/>
        </p:nvSpPr>
        <p:spPr>
          <a:xfrm>
            <a:off x="2769108" y="3465576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85"/>
              </a:lnSpc>
            </a:pPr>
            <a:endParaRPr/>
          </a:p>
          <a:p>
            <a:pPr marL="2411857" algn="l" rtl="0">
              <a:lnSpc>
                <a:spcPts val="3600"/>
              </a:lnSpc>
            </a:pPr>
            <a:r>
              <a:rPr lang="en-US" altLang="zh-CN" sz="3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6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351" name="Text Box351"/>
          <p:cNvSpPr txBox="1"/>
          <p:nvPr/>
        </p:nvSpPr>
        <p:spPr>
          <a:xfrm>
            <a:off x="2769108" y="4287012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5"/>
              </a:lnSpc>
            </a:pPr>
            <a:endParaRPr/>
          </a:p>
          <a:p>
            <a:pPr marL="634619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3200" b="1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32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3200" b="1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2" name="Text Box352"/>
          <p:cNvSpPr txBox="1"/>
          <p:nvPr/>
        </p:nvSpPr>
        <p:spPr>
          <a:xfrm>
            <a:off x="2769108" y="5113020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882"/>
              </a:lnSpc>
            </a:pPr>
            <a:endParaRPr/>
          </a:p>
          <a:p>
            <a:pPr marL="689483" algn="l" rtl="0">
              <a:lnSpc>
                <a:spcPts val="2400"/>
              </a:lnSpc>
            </a:pPr>
            <a:r>
              <a:rPr lang="en-US" altLang="zh-CN" sz="2400" b="1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2400" b="1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2400" b="1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353" name="Text Box353"/>
          <p:cNvSpPr txBox="1"/>
          <p:nvPr/>
        </p:nvSpPr>
        <p:spPr>
          <a:xfrm>
            <a:off x="2769108" y="5939028"/>
            <a:ext cx="6984492" cy="728472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390"/>
              </a:lnSpc>
            </a:pPr>
            <a:endParaRPr/>
          </a:p>
          <a:p>
            <a:pPr marL="1492631" algn="l" rtl="0">
              <a:lnSpc>
                <a:spcPts val="3600"/>
              </a:lnSpc>
            </a:pPr>
            <a:r>
              <a:rPr lang="en-US" altLang="zh-CN" sz="36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36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36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ath354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5" name="Image3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4755"/>
            <a:ext cx="659638" cy="4743958"/>
          </a:xfrm>
          <a:prstGeom prst="rect">
            <a:avLst/>
          </a:prstGeom>
          <a:noFill/>
        </p:spPr>
      </p:pic>
      <p:pic>
        <p:nvPicPr>
          <p:cNvPr id="356" name="Image3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632" y="569976"/>
            <a:ext cx="6478524" cy="5958840"/>
          </a:xfrm>
          <a:prstGeom prst="rect">
            <a:avLst/>
          </a:prstGeom>
          <a:noFill/>
        </p:spPr>
      </p:pic>
      <p:sp>
        <p:nvSpPr>
          <p:cNvPr id="357" name="Text Box357"/>
          <p:cNvSpPr txBox="1"/>
          <p:nvPr/>
        </p:nvSpPr>
        <p:spPr>
          <a:xfrm>
            <a:off x="333756" y="12679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497203" algn="l" rtl="0">
              <a:lnSpc>
                <a:spcPts val="3204"/>
              </a:lnSpc>
            </a:pP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8" name="Text Box358"/>
          <p:cNvSpPr txBox="1"/>
          <p:nvPr/>
        </p:nvSpPr>
        <p:spPr>
          <a:xfrm>
            <a:off x="333756" y="185470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433195" algn="l" rtl="0">
              <a:lnSpc>
                <a:spcPts val="3204"/>
              </a:lnSpc>
            </a:pPr>
            <a:r>
              <a:rPr lang="en-US" altLang="zh-CN" sz="3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2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9" name="Text Box359"/>
          <p:cNvSpPr txBox="1"/>
          <p:nvPr/>
        </p:nvSpPr>
        <p:spPr>
          <a:xfrm>
            <a:off x="333756" y="244144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075055" algn="l" rtl="0">
              <a:lnSpc>
                <a:spcPts val="3206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200" b="1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60" name="Text Box360"/>
          <p:cNvSpPr txBox="1"/>
          <p:nvPr/>
        </p:nvSpPr>
        <p:spPr>
          <a:xfrm>
            <a:off x="333756" y="3029712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9"/>
              </a:lnSpc>
            </a:pPr>
            <a:endParaRPr/>
          </a:p>
          <a:p>
            <a:pPr marL="1638935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61" name="Text Box361"/>
          <p:cNvSpPr txBox="1"/>
          <p:nvPr/>
        </p:nvSpPr>
        <p:spPr>
          <a:xfrm>
            <a:off x="333756" y="3616452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571879" algn="l" rtl="0">
              <a:lnSpc>
                <a:spcPts val="3204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2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62" name="Text Box362"/>
          <p:cNvSpPr txBox="1"/>
          <p:nvPr/>
        </p:nvSpPr>
        <p:spPr>
          <a:xfrm>
            <a:off x="333756" y="4203192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24"/>
              </a:lnSpc>
            </a:pPr>
            <a:endParaRPr/>
          </a:p>
          <a:p>
            <a:pPr marL="744322" algn="l" rtl="0">
              <a:lnSpc>
                <a:spcPts val="2006"/>
              </a:lnSpc>
            </a:pPr>
            <a:r>
              <a:rPr lang="en-US" altLang="zh-CN" sz="2000" b="1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2000" b="1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2000" b="1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363" name="Text Box363"/>
          <p:cNvSpPr txBox="1"/>
          <p:nvPr/>
        </p:nvSpPr>
        <p:spPr>
          <a:xfrm>
            <a:off x="333756" y="4792980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2"/>
              </a:lnSpc>
            </a:pPr>
            <a:endParaRPr/>
          </a:p>
          <a:p>
            <a:pPr marL="660502" algn="l" rtl="0">
              <a:lnSpc>
                <a:spcPts val="1596"/>
              </a:lnSpc>
            </a:pPr>
            <a:r>
              <a:rPr lang="en-US" altLang="zh-CN" sz="16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600" b="1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1600" b="1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64" name="Text Box364"/>
          <p:cNvSpPr txBox="1"/>
          <p:nvPr/>
        </p:nvSpPr>
        <p:spPr>
          <a:xfrm>
            <a:off x="333756" y="53827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901"/>
              </a:lnSpc>
            </a:pPr>
            <a:endParaRPr/>
          </a:p>
          <a:p>
            <a:pPr marL="977519"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2800" b="1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ath354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5" name="Image3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4755"/>
            <a:ext cx="659638" cy="4743958"/>
          </a:xfrm>
          <a:prstGeom prst="rect">
            <a:avLst/>
          </a:prstGeom>
          <a:noFill/>
        </p:spPr>
      </p:pic>
      <p:pic>
        <p:nvPicPr>
          <p:cNvPr id="356" name="Image3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632" y="569976"/>
            <a:ext cx="6478524" cy="5958840"/>
          </a:xfrm>
          <a:prstGeom prst="rect">
            <a:avLst/>
          </a:prstGeom>
          <a:noFill/>
        </p:spPr>
      </p:pic>
      <p:sp>
        <p:nvSpPr>
          <p:cNvPr id="357" name="Text Box357"/>
          <p:cNvSpPr txBox="1"/>
          <p:nvPr/>
        </p:nvSpPr>
        <p:spPr>
          <a:xfrm>
            <a:off x="333756" y="12679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497203" algn="l" rtl="0">
              <a:lnSpc>
                <a:spcPts val="3204"/>
              </a:lnSpc>
            </a:pPr>
            <a:r>
              <a:rPr lang="en-US" altLang="zh-CN" sz="32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32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8" name="Text Box358"/>
          <p:cNvSpPr txBox="1"/>
          <p:nvPr/>
        </p:nvSpPr>
        <p:spPr>
          <a:xfrm>
            <a:off x="333756" y="185470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433195" algn="l" rtl="0">
              <a:lnSpc>
                <a:spcPts val="3204"/>
              </a:lnSpc>
            </a:pPr>
            <a:r>
              <a:rPr lang="en-US" altLang="zh-CN" sz="32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32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9" name="Text Box359"/>
          <p:cNvSpPr txBox="1"/>
          <p:nvPr/>
        </p:nvSpPr>
        <p:spPr>
          <a:xfrm>
            <a:off x="333756" y="244144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4"/>
              </a:lnSpc>
            </a:pPr>
            <a:endParaRPr/>
          </a:p>
          <a:p>
            <a:pPr marL="1075055" algn="l" rtl="0">
              <a:lnSpc>
                <a:spcPts val="3206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</a:t>
            </a:r>
            <a:r>
              <a:rPr lang="en-US" altLang="zh-CN" sz="3200" b="1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60" name="Text Box360"/>
          <p:cNvSpPr txBox="1"/>
          <p:nvPr/>
        </p:nvSpPr>
        <p:spPr>
          <a:xfrm>
            <a:off x="333756" y="3029712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9"/>
              </a:lnSpc>
            </a:pPr>
            <a:endParaRPr/>
          </a:p>
          <a:p>
            <a:pPr marL="1638935" algn="l" rtl="0">
              <a:lnSpc>
                <a:spcPts val="3204"/>
              </a:lnSpc>
            </a:pPr>
            <a:r>
              <a:rPr lang="en-US" altLang="zh-CN" sz="32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Office</a:t>
            </a:r>
            <a:r>
              <a:rPr lang="en-US" altLang="zh-CN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LAN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61" name="Text Box361"/>
          <p:cNvSpPr txBox="1"/>
          <p:nvPr/>
        </p:nvSpPr>
        <p:spPr>
          <a:xfrm>
            <a:off x="333756" y="3616452"/>
            <a:ext cx="5064252" cy="51968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1571879" algn="l" rtl="0">
              <a:lnSpc>
                <a:spcPts val="3204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32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62" name="Text Box362"/>
          <p:cNvSpPr txBox="1"/>
          <p:nvPr/>
        </p:nvSpPr>
        <p:spPr>
          <a:xfrm>
            <a:off x="333756" y="4203192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24"/>
              </a:lnSpc>
            </a:pPr>
            <a:endParaRPr/>
          </a:p>
          <a:p>
            <a:pPr marL="744322" algn="l" rtl="0">
              <a:lnSpc>
                <a:spcPts val="2006"/>
              </a:lnSpc>
            </a:pPr>
            <a:r>
              <a:rPr lang="en-US" altLang="zh-CN" sz="2000" b="1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DSO</a:t>
            </a:r>
            <a:r>
              <a:rPr lang="en-US" altLang="zh-CN" sz="2000" b="1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WAN</a:t>
            </a:r>
            <a:r>
              <a:rPr lang="en-US" altLang="zh-CN" sz="2000" b="1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363" name="Text Box363"/>
          <p:cNvSpPr txBox="1"/>
          <p:nvPr/>
        </p:nvSpPr>
        <p:spPr>
          <a:xfrm>
            <a:off x="333756" y="4792980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402"/>
              </a:lnSpc>
            </a:pPr>
            <a:endParaRPr/>
          </a:p>
          <a:p>
            <a:pPr marL="660502" algn="l" rtl="0">
              <a:lnSpc>
                <a:spcPts val="1596"/>
              </a:lnSpc>
            </a:pPr>
            <a:r>
              <a:rPr lang="en-US" altLang="zh-CN" sz="16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Telecom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600" b="1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1600" b="1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Substation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64" name="Text Box364"/>
          <p:cNvSpPr txBox="1"/>
          <p:nvPr/>
        </p:nvSpPr>
        <p:spPr>
          <a:xfrm>
            <a:off x="333756" y="5382768"/>
            <a:ext cx="5064252" cy="521208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901"/>
              </a:lnSpc>
            </a:pPr>
            <a:endParaRPr/>
          </a:p>
          <a:p>
            <a:pPr marL="977519"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Supplier</a:t>
            </a:r>
            <a:r>
              <a:rPr lang="en-US" altLang="zh-CN" sz="2800" b="1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51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ath36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66" name="Image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80" y="1267968"/>
            <a:ext cx="6217920" cy="4693920"/>
          </a:xfrm>
          <a:prstGeom prst="rect">
            <a:avLst/>
          </a:prstGeom>
          <a:noFill/>
        </p:spPr>
      </p:pic>
      <p:grpSp>
        <p:nvGrpSpPr>
          <p:cNvPr id="367" name="Group367"/>
          <p:cNvGrpSpPr/>
          <p:nvPr/>
        </p:nvGrpSpPr>
        <p:grpSpPr>
          <a:xfrm>
            <a:off x="41275" y="1214755"/>
            <a:ext cx="5356733" cy="629158"/>
            <a:chOff x="41275" y="1214755"/>
            <a:chExt cx="5356733" cy="629158"/>
          </a:xfrm>
        </p:grpSpPr>
        <p:sp>
          <p:nvSpPr>
            <p:cNvPr id="368" name="Text Box368"/>
            <p:cNvSpPr txBox="1"/>
            <p:nvPr/>
          </p:nvSpPr>
          <p:spPr>
            <a:xfrm>
              <a:off x="333756" y="1267968"/>
              <a:ext cx="5064252" cy="521208"/>
            </a:xfrm>
            <a:prstGeom prst="rect">
              <a:avLst/>
            </a:prstGeom>
            <a:solidFill>
              <a:srgbClr val="00A2C3"/>
            </a:solidFill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731"/>
                </a:lnSpc>
              </a:pPr>
              <a:endParaRPr/>
            </a:p>
            <a:p>
              <a:pPr marL="1497203" algn="l" rtl="0">
                <a:lnSpc>
                  <a:spcPts val="3204"/>
                </a:lnSpc>
              </a:pPr>
              <a:r>
                <a:rPr lang="en-US" altLang="zh-CN" sz="3200" b="1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SCADA</a:t>
              </a:r>
              <a:r>
                <a:rPr lang="en-US" altLang="zh-CN" sz="3200" b="1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3200" b="1" spc="-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Zone</a:t>
              </a:r>
              <a:endParaRPr lang="en-US" altLang="zh-CN" sz="3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69" name="Path369"/>
            <p:cNvSpPr/>
            <p:nvPr/>
          </p:nvSpPr>
          <p:spPr>
            <a:xfrm>
              <a:off x="95250" y="1268730"/>
              <a:ext cx="551688" cy="521208"/>
            </a:xfrm>
            <a:custGeom>
              <a:avLst/>
              <a:gdLst/>
              <a:ahLst/>
              <a:cxnLst/>
              <a:rect l="l" t="t" r="r" b="b"/>
              <a:pathLst>
                <a:path w="551688" h="521208">
                  <a:moveTo>
                    <a:pt x="0" y="260604"/>
                  </a:moveTo>
                  <a:cubicBezTo>
                    <a:pt x="0" y="116713"/>
                    <a:pt x="123495" y="0"/>
                    <a:pt x="275844" y="0"/>
                  </a:cubicBezTo>
                  <a:cubicBezTo>
                    <a:pt x="428193" y="0"/>
                    <a:pt x="551688" y="116713"/>
                    <a:pt x="551688" y="260604"/>
                  </a:cubicBezTo>
                  <a:cubicBezTo>
                    <a:pt x="551688" y="404495"/>
                    <a:pt x="428193" y="521208"/>
                    <a:pt x="275844" y="521208"/>
                  </a:cubicBezTo>
                  <a:cubicBezTo>
                    <a:pt x="123495" y="521208"/>
                    <a:pt x="0" y="404495"/>
                    <a:pt x="0" y="26060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70" name="Path370"/>
            <p:cNvSpPr/>
            <p:nvPr/>
          </p:nvSpPr>
          <p:spPr>
            <a:xfrm>
              <a:off x="41275" y="1214755"/>
              <a:ext cx="659638" cy="629158"/>
            </a:xfrm>
            <a:custGeom>
              <a:avLst/>
              <a:gdLst/>
              <a:ahLst/>
              <a:cxnLst/>
              <a:rect l="l" t="t" r="r" b="b"/>
              <a:pathLst>
                <a:path w="659638" h="629158">
                  <a:moveTo>
                    <a:pt x="53975" y="314579"/>
                  </a:moveTo>
                  <a:cubicBezTo>
                    <a:pt x="53975" y="170688"/>
                    <a:pt x="177470" y="53975"/>
                    <a:pt x="329819" y="53975"/>
                  </a:cubicBezTo>
                  <a:cubicBezTo>
                    <a:pt x="482168" y="53975"/>
                    <a:pt x="605663" y="170688"/>
                    <a:pt x="605663" y="314579"/>
                  </a:cubicBezTo>
                  <a:cubicBezTo>
                    <a:pt x="605663" y="458470"/>
                    <a:pt x="482168" y="575183"/>
                    <a:pt x="329819" y="575183"/>
                  </a:cubicBezTo>
                  <a:cubicBezTo>
                    <a:pt x="177470" y="575183"/>
                    <a:pt x="53975" y="458470"/>
                    <a:pt x="53975" y="314579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0480" cap="sq">
              <a:solidFill>
                <a:srgbClr val="00A2C3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371" name="Image3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340" y="1394757"/>
              <a:ext cx="273140" cy="269100"/>
            </a:xfrm>
            <a:prstGeom prst="rect">
              <a:avLst/>
            </a:prstGeom>
            <a:noFill/>
          </p:spPr>
        </p:pic>
        <p:sp>
          <p:nvSpPr>
            <p:cNvPr id="372" name="Path372"/>
            <p:cNvSpPr/>
            <p:nvPr/>
          </p:nvSpPr>
          <p:spPr>
            <a:xfrm>
              <a:off x="162560" y="1323848"/>
              <a:ext cx="415544" cy="409448"/>
            </a:xfrm>
            <a:custGeom>
              <a:avLst/>
              <a:gdLst/>
              <a:ahLst/>
              <a:cxnLst/>
              <a:rect l="l" t="t" r="r" b="b"/>
              <a:pathLst>
                <a:path w="415544" h="409448">
                  <a:moveTo>
                    <a:pt x="12700" y="204724"/>
                  </a:moveTo>
                  <a:cubicBezTo>
                    <a:pt x="12700" y="98679"/>
                    <a:pt x="100038" y="12700"/>
                    <a:pt x="207772" y="12700"/>
                  </a:cubicBezTo>
                  <a:cubicBezTo>
                    <a:pt x="315506" y="12700"/>
                    <a:pt x="402844" y="98679"/>
                    <a:pt x="402844" y="204724"/>
                  </a:cubicBezTo>
                  <a:cubicBezTo>
                    <a:pt x="402844" y="310769"/>
                    <a:pt x="315506" y="396748"/>
                    <a:pt x="207772" y="396748"/>
                  </a:cubicBezTo>
                  <a:cubicBezTo>
                    <a:pt x="100038" y="396748"/>
                    <a:pt x="12700" y="310769"/>
                    <a:pt x="12700" y="20472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73" name="Text Box373"/>
          <p:cNvSpPr txBox="1"/>
          <p:nvPr/>
        </p:nvSpPr>
        <p:spPr>
          <a:xfrm>
            <a:off x="819912" y="2137436"/>
            <a:ext cx="4315435" cy="10521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1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serves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central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essential</a:t>
            </a:r>
            <a:r>
              <a:rPr lang="en-US" altLang="zh-CN" sz="18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system.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acts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center,</a:t>
            </a:r>
            <a:r>
              <a:rPr lang="en-US" altLang="zh-CN" sz="1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receiving</a:t>
            </a:r>
            <a:r>
              <a:rPr lang="en-US" altLang="zh-CN" sz="1800" spc="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distributing</a:t>
            </a:r>
            <a:r>
              <a:rPr lang="en-US" altLang="zh-CN" sz="1800" spc="40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commands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actual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substations.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494</Words>
  <Application>Microsoft Office PowerPoint</Application>
  <PresentationFormat>Widescreen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ArialMT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26</cp:revision>
  <dcterms:created xsi:type="dcterms:W3CDTF">2017-10-23T09:06:44Z</dcterms:created>
  <dcterms:modified xsi:type="dcterms:W3CDTF">2026-02-12T09:10:27Z</dcterms:modified>
</cp:coreProperties>
</file>