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884" autoAdjust="0"/>
  </p:normalViewPr>
  <p:slideViewPr>
    <p:cSldViewPr>
      <p:cViewPr varScale="1">
        <p:scale>
          <a:sx n="66" d="100"/>
          <a:sy n="66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B4C80-4EFE-40C3-A210-1736CB25C1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DDEA-F729-4C27-81D1-5AE63134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6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36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97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98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7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82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1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63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2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4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30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27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2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3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3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6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DDDEA-F729-4C27-81D1-5AE6313426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3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ath12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0" name="Image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pic>
        <p:nvPicPr>
          <p:cNvPr id="131" name="Image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336" y="690372"/>
            <a:ext cx="6711696" cy="547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156" name="Path156"/>
          <p:cNvSpPr/>
          <p:nvPr/>
        </p:nvSpPr>
        <p:spPr>
          <a:xfrm>
            <a:off x="9775698" y="2638806"/>
            <a:ext cx="1143000" cy="1178052"/>
          </a:xfrm>
          <a:custGeom>
            <a:avLst/>
            <a:gdLst/>
            <a:ahLst/>
            <a:cxnLst/>
            <a:rect l="l" t="t" r="r" b="b"/>
            <a:pathLst>
              <a:path w="1143000" h="1178052">
                <a:moveTo>
                  <a:pt x="57150" y="1120902"/>
                </a:moveTo>
                <a:lnTo>
                  <a:pt x="1085850" y="1120902"/>
                </a:lnTo>
                <a:lnTo>
                  <a:pt x="1085850" y="57150"/>
                </a:lnTo>
                <a:lnTo>
                  <a:pt x="57150" y="57150"/>
                </a:lnTo>
                <a:lnTo>
                  <a:pt x="57150" y="11209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158" name="Path158"/>
          <p:cNvSpPr/>
          <p:nvPr/>
        </p:nvSpPr>
        <p:spPr>
          <a:xfrm>
            <a:off x="83058" y="1530858"/>
            <a:ext cx="2473452" cy="1280160"/>
          </a:xfrm>
          <a:custGeom>
            <a:avLst/>
            <a:gdLst/>
            <a:ahLst/>
            <a:cxnLst/>
            <a:rect l="l" t="t" r="r" b="b"/>
            <a:pathLst>
              <a:path w="2473452" h="1280160">
                <a:moveTo>
                  <a:pt x="57150" y="1223010"/>
                </a:moveTo>
                <a:lnTo>
                  <a:pt x="2416302" y="1223010"/>
                </a:lnTo>
                <a:lnTo>
                  <a:pt x="2416302" y="57150"/>
                </a:lnTo>
                <a:lnTo>
                  <a:pt x="57150" y="57150"/>
                </a:lnTo>
                <a:lnTo>
                  <a:pt x="57150" y="122301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pic>
        <p:nvPicPr>
          <p:cNvPr id="160" name="Image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162" name="Path162"/>
          <p:cNvSpPr/>
          <p:nvPr/>
        </p:nvSpPr>
        <p:spPr>
          <a:xfrm>
            <a:off x="8762238" y="1375410"/>
            <a:ext cx="1322832" cy="1222248"/>
          </a:xfrm>
          <a:custGeom>
            <a:avLst/>
            <a:gdLst/>
            <a:ahLst/>
            <a:cxnLst/>
            <a:rect l="l" t="t" r="r" b="b"/>
            <a:pathLst>
              <a:path w="1322832" h="1222248">
                <a:moveTo>
                  <a:pt x="57150" y="1165098"/>
                </a:moveTo>
                <a:lnTo>
                  <a:pt x="1265682" y="1165098"/>
                </a:lnTo>
                <a:lnTo>
                  <a:pt x="1265682" y="57150"/>
                </a:lnTo>
                <a:lnTo>
                  <a:pt x="57150" y="57150"/>
                </a:lnTo>
                <a:lnTo>
                  <a:pt x="57150" y="116509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164" name="Path164"/>
          <p:cNvSpPr/>
          <p:nvPr/>
        </p:nvSpPr>
        <p:spPr>
          <a:xfrm>
            <a:off x="9888474" y="1389126"/>
            <a:ext cx="969264" cy="1208532"/>
          </a:xfrm>
          <a:custGeom>
            <a:avLst/>
            <a:gdLst/>
            <a:ahLst/>
            <a:cxnLst/>
            <a:rect l="l" t="t" r="r" b="b"/>
            <a:pathLst>
              <a:path w="969264" h="1208532">
                <a:moveTo>
                  <a:pt x="57150" y="1151382"/>
                </a:moveTo>
                <a:lnTo>
                  <a:pt x="912114" y="1151382"/>
                </a:lnTo>
                <a:lnTo>
                  <a:pt x="912114" y="57150"/>
                </a:lnTo>
                <a:lnTo>
                  <a:pt x="57150" y="57150"/>
                </a:lnTo>
                <a:lnTo>
                  <a:pt x="57150" y="115138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166" name="Path166"/>
          <p:cNvSpPr/>
          <p:nvPr/>
        </p:nvSpPr>
        <p:spPr>
          <a:xfrm>
            <a:off x="8583930" y="541782"/>
            <a:ext cx="3107436" cy="1007364"/>
          </a:xfrm>
          <a:custGeom>
            <a:avLst/>
            <a:gdLst/>
            <a:ahLst/>
            <a:cxnLst/>
            <a:rect l="l" t="t" r="r" b="b"/>
            <a:pathLst>
              <a:path w="3107436" h="1007364">
                <a:moveTo>
                  <a:pt x="57150" y="950214"/>
                </a:moveTo>
                <a:lnTo>
                  <a:pt x="3050286" y="950214"/>
                </a:lnTo>
                <a:lnTo>
                  <a:pt x="3050286" y="57150"/>
                </a:lnTo>
                <a:lnTo>
                  <a:pt x="57150" y="57150"/>
                </a:lnTo>
                <a:lnTo>
                  <a:pt x="57150" y="95021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ath16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9" name="Image1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232" y="1629156"/>
            <a:ext cx="4367784" cy="3592068"/>
          </a:xfrm>
          <a:prstGeom prst="rect">
            <a:avLst/>
          </a:prstGeom>
          <a:noFill/>
        </p:spPr>
      </p:pic>
      <p:pic>
        <p:nvPicPr>
          <p:cNvPr id="170" name="Image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264" y="1629156"/>
            <a:ext cx="4413504" cy="3599688"/>
          </a:xfrm>
          <a:prstGeom prst="rect">
            <a:avLst/>
          </a:prstGeom>
          <a:noFill/>
        </p:spPr>
      </p:pic>
      <p:sp>
        <p:nvSpPr>
          <p:cNvPr id="171" name="Text Box171"/>
          <p:cNvSpPr txBox="1"/>
          <p:nvPr/>
        </p:nvSpPr>
        <p:spPr>
          <a:xfrm>
            <a:off x="2505202" y="5560924"/>
            <a:ext cx="7066078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SPPA-T3000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Architecture</a:t>
            </a:r>
            <a:r>
              <a:rPr lang="en-US" altLang="zh-CN" sz="1800" spc="2209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Delta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</a:t>
            </a:r>
            <a:r>
              <a:rPr lang="en-US" altLang="zh-CN" sz="18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Architecture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ath17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73" name="Image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656" y="752856"/>
            <a:ext cx="6096000" cy="5015484"/>
          </a:xfrm>
          <a:prstGeom prst="rect">
            <a:avLst/>
          </a:prstGeom>
          <a:noFill/>
        </p:spPr>
      </p:pic>
      <p:sp>
        <p:nvSpPr>
          <p:cNvPr id="174" name="Text Box174"/>
          <p:cNvSpPr txBox="1"/>
          <p:nvPr/>
        </p:nvSpPr>
        <p:spPr>
          <a:xfrm>
            <a:off x="4224782" y="5935295"/>
            <a:ext cx="4132966" cy="4069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4"/>
              </a:lnSpc>
            </a:pPr>
            <a:r>
              <a:rPr lang="en-US" altLang="zh-CN" sz="3200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SPPA-T3000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ath17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76" name="Image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4" y="1751076"/>
            <a:ext cx="4078224" cy="3355848"/>
          </a:xfrm>
          <a:prstGeom prst="rect">
            <a:avLst/>
          </a:prstGeom>
          <a:noFill/>
        </p:spPr>
      </p:pic>
      <p:sp>
        <p:nvSpPr>
          <p:cNvPr id="177" name="Text Box177"/>
          <p:cNvSpPr txBox="1"/>
          <p:nvPr/>
        </p:nvSpPr>
        <p:spPr>
          <a:xfrm>
            <a:off x="6188075" y="894868"/>
            <a:ext cx="4133551" cy="4072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6"/>
              </a:lnSpc>
            </a:pPr>
            <a:r>
              <a:rPr lang="en-US" altLang="zh-CN" sz="32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SPPA-T3000</a:t>
            </a:r>
            <a:r>
              <a:rPr lang="en-US" altLang="zh-CN" sz="32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178" name="Text Box178"/>
          <p:cNvSpPr txBox="1"/>
          <p:nvPr/>
        </p:nvSpPr>
        <p:spPr>
          <a:xfrm>
            <a:off x="5584825" y="2063877"/>
            <a:ext cx="5688679" cy="291604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80"/>
              </a:lnSpc>
            </a:pP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800" spc="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DCS</a:t>
            </a:r>
            <a:r>
              <a:rPr lang="en-US" altLang="zh-CN" sz="2800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architecture,</a:t>
            </a:r>
            <a:r>
              <a:rPr lang="en-US" altLang="zh-CN" sz="2800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exemplified</a:t>
            </a:r>
            <a:r>
              <a:rPr lang="en-US" altLang="zh-CN" sz="2800" spc="2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Siemens'</a:t>
            </a:r>
            <a:r>
              <a:rPr lang="en-US" altLang="zh-CN" sz="2800" spc="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SPPA</a:t>
            </a:r>
            <a:r>
              <a:rPr lang="en-US" altLang="zh-CN" sz="2800" spc="3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T3000,</a:t>
            </a:r>
            <a:r>
              <a:rPr lang="en-US" altLang="zh-CN" sz="2800" spc="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several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key</a:t>
            </a:r>
            <a:r>
              <a:rPr lang="en-US" altLang="zh-CN" sz="2800" spc="63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components</a:t>
            </a:r>
            <a:r>
              <a:rPr lang="en-US" altLang="zh-CN" sz="2800" spc="3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work</a:t>
            </a:r>
            <a:r>
              <a:rPr lang="en-US" altLang="zh-CN" sz="2800" spc="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tandem.</a:t>
            </a:r>
            <a:r>
              <a:rPr lang="en-US" altLang="zh-CN" sz="2800" spc="3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2800" spc="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63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foundation,</a:t>
            </a:r>
            <a:r>
              <a:rPr lang="en-US" altLang="zh-CN" sz="2800" spc="4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field-level</a:t>
            </a:r>
            <a:r>
              <a:rPr lang="en-US" altLang="zh-CN" sz="2800" spc="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I/O</a:t>
            </a:r>
            <a:r>
              <a:rPr lang="en-US" altLang="zh-CN" sz="2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cards,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such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ETT</a:t>
            </a:r>
            <a:r>
              <a:rPr lang="en-US" altLang="zh-CN" sz="28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200</a:t>
            </a:r>
            <a:r>
              <a:rPr lang="en-US" altLang="zh-CN" sz="2800" spc="2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models,</a:t>
            </a:r>
            <a:r>
              <a:rPr lang="en-US" altLang="zh-CN" sz="2800" spc="3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collect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2800" spc="63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2800" spc="2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sensors</a:t>
            </a:r>
            <a:r>
              <a:rPr lang="en-US" altLang="zh-CN" sz="2800" spc="4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spc="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feed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800" spc="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controllers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like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S7-300</a:t>
            </a:r>
            <a:r>
              <a:rPr lang="en-US" altLang="zh-CN" sz="2800" spc="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CPU.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ath13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3" name="Image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2" y="1772412"/>
            <a:ext cx="4059936" cy="3313177"/>
          </a:xfrm>
          <a:prstGeom prst="rect">
            <a:avLst/>
          </a:prstGeom>
          <a:noFill/>
        </p:spPr>
      </p:pic>
      <p:sp>
        <p:nvSpPr>
          <p:cNvPr id="134" name="Text Box134"/>
          <p:cNvSpPr txBox="1"/>
          <p:nvPr/>
        </p:nvSpPr>
        <p:spPr>
          <a:xfrm>
            <a:off x="5279390" y="1309624"/>
            <a:ext cx="4090492" cy="685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0"/>
              </a:lnSpc>
            </a:pPr>
            <a:r>
              <a:rPr lang="en-US" altLang="zh-CN" sz="5400" b="1" spc="0" dirty="0">
                <a:solidFill>
                  <a:srgbClr val="44546A"/>
                </a:solidFill>
                <a:latin typeface="Calibri Light"/>
                <a:ea typeface="Calibri Light"/>
                <a:cs typeface="Calibri Light"/>
              </a:rPr>
              <a:t>What</a:t>
            </a:r>
            <a:r>
              <a:rPr lang="en-US" altLang="zh-CN" sz="5400" b="1" spc="-86" dirty="0">
                <a:solidFill>
                  <a:srgbClr val="44546A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5400" b="1" spc="27" dirty="0">
                <a:solidFill>
                  <a:srgbClr val="44546A"/>
                </a:solidFill>
                <a:latin typeface="Calibri Light"/>
                <a:ea typeface="Calibri Light"/>
                <a:cs typeface="Calibri Light"/>
              </a:rPr>
              <a:t>is</a:t>
            </a:r>
            <a:r>
              <a:rPr lang="en-US" altLang="zh-CN" sz="5400" b="1" spc="-86" dirty="0">
                <a:solidFill>
                  <a:srgbClr val="44546A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5400" b="1" spc="43" dirty="0">
                <a:solidFill>
                  <a:srgbClr val="44546A"/>
                </a:solidFill>
                <a:latin typeface="Calibri Light"/>
                <a:ea typeface="Calibri Light"/>
                <a:cs typeface="Calibri Light"/>
              </a:rPr>
              <a:t>a</a:t>
            </a:r>
            <a:r>
              <a:rPr lang="en-US" altLang="zh-CN" sz="5400" b="1" spc="-86" dirty="0">
                <a:solidFill>
                  <a:srgbClr val="44546A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5400" b="1" spc="15" dirty="0">
                <a:solidFill>
                  <a:srgbClr val="44546A"/>
                </a:solidFill>
                <a:latin typeface="Calibri Light"/>
                <a:ea typeface="Calibri Light"/>
                <a:cs typeface="Calibri Light"/>
              </a:rPr>
              <a:t>DCS?</a:t>
            </a:r>
            <a:endParaRPr lang="en-US" altLang="zh-CN" sz="5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35" name="Text Box135"/>
          <p:cNvSpPr txBox="1"/>
          <p:nvPr/>
        </p:nvSpPr>
        <p:spPr>
          <a:xfrm>
            <a:off x="5279390" y="2390648"/>
            <a:ext cx="6411646" cy="3428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999"/>
              </a:lnSpc>
            </a:pPr>
            <a:r>
              <a:rPr lang="en-US" altLang="zh-CN" sz="2800" spc="-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DCS</a:t>
            </a:r>
            <a:r>
              <a:rPr lang="en-US" altLang="zh-CN" sz="2800" spc="7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refers</a:t>
            </a:r>
            <a:r>
              <a:rPr lang="en-US" altLang="zh-CN" sz="2800" spc="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4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800" spc="2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2800" spc="1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63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800" spc="1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functions</a:t>
            </a:r>
            <a:r>
              <a:rPr lang="en-US" altLang="zh-CN" sz="2800" spc="47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4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distributed</a:t>
            </a:r>
            <a:r>
              <a:rPr lang="en-US" altLang="zh-CN" sz="2800" spc="57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rather</a:t>
            </a:r>
            <a:r>
              <a:rPr lang="en-US" altLang="zh-CN" sz="2800" spc="7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than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centralized</a:t>
            </a:r>
            <a:r>
              <a:rPr lang="en-US" altLang="zh-CN" sz="2800" spc="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en-US" altLang="zh-CN" sz="2800" spc="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single</a:t>
            </a:r>
            <a:r>
              <a:rPr lang="en-US" altLang="zh-CN" sz="2800" spc="1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controller</a:t>
            </a:r>
            <a:r>
              <a:rPr lang="en-US" altLang="zh-CN" sz="2800" spc="18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800" spc="63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algorithm.</a:t>
            </a:r>
            <a:r>
              <a:rPr lang="en-US" altLang="zh-CN" sz="2800" spc="2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800" spc="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distributed</a:t>
            </a:r>
            <a:r>
              <a:rPr lang="en-US" altLang="zh-CN" sz="2800" spc="55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nature</a:t>
            </a:r>
            <a:r>
              <a:rPr lang="en-US" altLang="zh-CN" sz="2800" spc="1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allows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8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placement</a:t>
            </a:r>
            <a:r>
              <a:rPr lang="en-US" altLang="zh-CN" sz="2800" spc="1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multiple</a:t>
            </a:r>
            <a:r>
              <a:rPr lang="en-US" altLang="zh-CN" sz="2800" spc="2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controllers</a:t>
            </a:r>
            <a:r>
              <a:rPr lang="en-US" altLang="zh-CN" sz="2800" spc="3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spc="63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800" spc="2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across</a:t>
            </a:r>
            <a:r>
              <a:rPr lang="en-US" altLang="zh-CN" sz="2800" spc="1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large</a:t>
            </a:r>
            <a:r>
              <a:rPr lang="en-US" altLang="zh-CN" sz="2800" spc="63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geographical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area,</a:t>
            </a:r>
            <a:r>
              <a:rPr lang="en-US" altLang="zh-CN" sz="2800" spc="-1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2800" spc="2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turn</a:t>
            </a:r>
            <a:r>
              <a:rPr lang="en-US" altLang="zh-CN" sz="2800" spc="2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enables</a:t>
            </a:r>
            <a:r>
              <a:rPr lang="en-US" altLang="zh-CN" sz="2800" spc="63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centralized</a:t>
            </a:r>
            <a:r>
              <a:rPr lang="en-US" altLang="zh-CN" sz="2800" spc="9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monitoring</a:t>
            </a:r>
            <a:r>
              <a:rPr lang="en-US" altLang="zh-CN" sz="2800" spc="3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spc="1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800" spc="21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800" spc="63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single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console</a:t>
            </a:r>
            <a:r>
              <a:rPr lang="en-US" altLang="zh-CN" sz="2800" spc="6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800" spc="7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operator</a:t>
            </a:r>
            <a:r>
              <a:rPr lang="en-US" altLang="zh-CN" sz="28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3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workstation.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ath17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80" name="Image1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176528"/>
            <a:ext cx="5521452" cy="4504944"/>
          </a:xfrm>
          <a:prstGeom prst="rect">
            <a:avLst/>
          </a:prstGeom>
          <a:noFill/>
        </p:spPr>
      </p:pic>
      <p:sp>
        <p:nvSpPr>
          <p:cNvPr id="181" name="Text Box181"/>
          <p:cNvSpPr txBox="1"/>
          <p:nvPr/>
        </p:nvSpPr>
        <p:spPr>
          <a:xfrm>
            <a:off x="1118006" y="1092962"/>
            <a:ext cx="3369050" cy="4069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4"/>
              </a:lnSpc>
            </a:pPr>
            <a:r>
              <a:rPr lang="en-US" altLang="zh-CN" sz="32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Delta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</a:t>
            </a:r>
            <a:r>
              <a:rPr lang="en-US" altLang="zh-CN" sz="32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182" name="Text Box182"/>
          <p:cNvSpPr txBox="1"/>
          <p:nvPr/>
        </p:nvSpPr>
        <p:spPr>
          <a:xfrm>
            <a:off x="625450" y="2119249"/>
            <a:ext cx="5187697" cy="28655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820"/>
              </a:lnSpc>
            </a:pPr>
            <a:r>
              <a:rPr lang="en-US" altLang="zh-CN" sz="2400" b="1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DeltaV</a:t>
            </a:r>
            <a:r>
              <a:rPr lang="en-US" altLang="zh-CN" sz="2400" b="1" spc="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Architecture: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DCS</a:t>
            </a:r>
            <a:r>
              <a:rPr lang="en-US" altLang="zh-CN" sz="2400" spc="-2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setup,</a:t>
            </a:r>
            <a:r>
              <a:rPr lang="en-US" altLang="zh-CN" sz="2400" spc="5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observe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similar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structure</a:t>
            </a:r>
            <a:r>
              <a:rPr lang="en-US" altLang="zh-CN" sz="2400" spc="-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5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previous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example.</a:t>
            </a:r>
            <a:r>
              <a:rPr lang="en-US" altLang="zh-CN" sz="2400" spc="-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Field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2400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spc="5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facilitated</a:t>
            </a:r>
            <a:r>
              <a:rPr lang="en-US" altLang="zh-CN" sz="24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through</a:t>
            </a:r>
            <a:r>
              <a:rPr lang="en-US" altLang="zh-CN" sz="24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DeltaV</a:t>
            </a:r>
            <a:r>
              <a:rPr lang="en-US" altLang="zh-CN" sz="2400" spc="-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I/O</a:t>
            </a:r>
            <a:r>
              <a:rPr lang="en-US" altLang="zh-CN" sz="24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cards,</a:t>
            </a:r>
            <a:r>
              <a:rPr lang="en-US" altLang="zh-CN" sz="2400" spc="5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gather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data </a:t>
            </a:r>
            <a:r>
              <a:rPr lang="en-US" altLang="zh-CN" sz="24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2400" spc="-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sensors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spc="5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field.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en-US" altLang="zh-CN" sz="2400" spc="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cards</a:t>
            </a:r>
            <a:r>
              <a:rPr lang="en-US" altLang="zh-CN" sz="2400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feed</a:t>
            </a:r>
            <a:r>
              <a:rPr lang="en-US" altLang="zh-CN" sz="2400" spc="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4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controllers,</a:t>
            </a:r>
            <a:r>
              <a:rPr lang="en-US" altLang="zh-CN" sz="2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forming</a:t>
            </a:r>
            <a:r>
              <a:rPr lang="en-US" altLang="zh-CN" sz="24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foundation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logic.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ath18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84" name="Group184"/>
          <p:cNvGrpSpPr/>
          <p:nvPr/>
        </p:nvGrpSpPr>
        <p:grpSpPr>
          <a:xfrm>
            <a:off x="2096516" y="832305"/>
            <a:ext cx="1458468" cy="5193440"/>
            <a:chOff x="2096516" y="832305"/>
            <a:chExt cx="1458468" cy="5193440"/>
          </a:xfrm>
        </p:grpSpPr>
        <p:sp>
          <p:nvSpPr>
            <p:cNvPr id="185" name="Path185"/>
            <p:cNvSpPr/>
            <p:nvPr/>
          </p:nvSpPr>
          <p:spPr>
            <a:xfrm>
              <a:off x="2097479" y="832305"/>
              <a:ext cx="1457505" cy="5193440"/>
            </a:xfrm>
            <a:custGeom>
              <a:avLst/>
              <a:gdLst/>
              <a:ahLst/>
              <a:cxnLst/>
              <a:rect l="l" t="t" r="r" b="b"/>
              <a:pathLst>
                <a:path w="1457505" h="5193440">
                  <a:moveTo>
                    <a:pt x="33200" y="17961"/>
                  </a:moveTo>
                  <a:cubicBezTo>
                    <a:pt x="1457505" y="1442138"/>
                    <a:pt x="1457505" y="3751253"/>
                    <a:pt x="33200" y="5175468"/>
                  </a:cubicBezTo>
                  <a:lnTo>
                    <a:pt x="17960" y="5160191"/>
                  </a:lnTo>
                  <a:cubicBezTo>
                    <a:pt x="1433756" y="3744394"/>
                    <a:pt x="1433756" y="1448997"/>
                    <a:pt x="17960" y="33201"/>
                  </a:cubicBezTo>
                  <a:lnTo>
                    <a:pt x="33200" y="17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34599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86" name="Path186"/>
            <p:cNvSpPr/>
            <p:nvPr/>
          </p:nvSpPr>
          <p:spPr>
            <a:xfrm>
              <a:off x="2109216" y="934212"/>
              <a:ext cx="713232" cy="713232"/>
            </a:xfrm>
            <a:custGeom>
              <a:avLst/>
              <a:gdLst/>
              <a:ahLst/>
              <a:cxnLst/>
              <a:rect l="l" t="t" r="r" b="b"/>
              <a:pathLst>
                <a:path w="713232" h="713232">
                  <a:moveTo>
                    <a:pt x="0" y="356616"/>
                  </a:moveTo>
                  <a:cubicBezTo>
                    <a:pt x="0" y="159639"/>
                    <a:pt x="159639" y="0"/>
                    <a:pt x="356616" y="0"/>
                  </a:cubicBezTo>
                  <a:cubicBezTo>
                    <a:pt x="553593" y="0"/>
                    <a:pt x="713232" y="159639"/>
                    <a:pt x="713232" y="356616"/>
                  </a:cubicBezTo>
                  <a:cubicBezTo>
                    <a:pt x="713232" y="553593"/>
                    <a:pt x="553593" y="713232"/>
                    <a:pt x="356616" y="713232"/>
                  </a:cubicBezTo>
                  <a:cubicBezTo>
                    <a:pt x="159639" y="713232"/>
                    <a:pt x="0" y="553593"/>
                    <a:pt x="0" y="35661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87" name="Path187"/>
            <p:cNvSpPr/>
            <p:nvPr/>
          </p:nvSpPr>
          <p:spPr>
            <a:xfrm>
              <a:off x="2096516" y="921512"/>
              <a:ext cx="738632" cy="738632"/>
            </a:xfrm>
            <a:custGeom>
              <a:avLst/>
              <a:gdLst/>
              <a:ahLst/>
              <a:cxnLst/>
              <a:rect l="l" t="t" r="r" b="b"/>
              <a:pathLst>
                <a:path w="738632" h="738632">
                  <a:moveTo>
                    <a:pt x="12700" y="369316"/>
                  </a:moveTo>
                  <a:cubicBezTo>
                    <a:pt x="12700" y="172339"/>
                    <a:pt x="172339" y="12700"/>
                    <a:pt x="369316" y="12700"/>
                  </a:cubicBezTo>
                  <a:cubicBezTo>
                    <a:pt x="566293" y="12700"/>
                    <a:pt x="725932" y="172339"/>
                    <a:pt x="725932" y="369316"/>
                  </a:cubicBezTo>
                  <a:cubicBezTo>
                    <a:pt x="725932" y="566293"/>
                    <a:pt x="566293" y="725932"/>
                    <a:pt x="369316" y="725932"/>
                  </a:cubicBezTo>
                  <a:cubicBezTo>
                    <a:pt x="172339" y="725932"/>
                    <a:pt x="12700" y="566293"/>
                    <a:pt x="12700" y="3693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88" name="Path188"/>
            <p:cNvSpPr/>
            <p:nvPr/>
          </p:nvSpPr>
          <p:spPr>
            <a:xfrm>
              <a:off x="2578608" y="1789176"/>
              <a:ext cx="713232" cy="713232"/>
            </a:xfrm>
            <a:custGeom>
              <a:avLst/>
              <a:gdLst/>
              <a:ahLst/>
              <a:cxnLst/>
              <a:rect l="l" t="t" r="r" b="b"/>
              <a:pathLst>
                <a:path w="713232" h="713232">
                  <a:moveTo>
                    <a:pt x="0" y="356616"/>
                  </a:moveTo>
                  <a:cubicBezTo>
                    <a:pt x="0" y="159639"/>
                    <a:pt x="159639" y="0"/>
                    <a:pt x="356616" y="0"/>
                  </a:cubicBezTo>
                  <a:cubicBezTo>
                    <a:pt x="553593" y="0"/>
                    <a:pt x="713232" y="159639"/>
                    <a:pt x="713232" y="356616"/>
                  </a:cubicBezTo>
                  <a:cubicBezTo>
                    <a:pt x="713232" y="553593"/>
                    <a:pt x="553593" y="713232"/>
                    <a:pt x="356616" y="713232"/>
                  </a:cubicBezTo>
                  <a:cubicBezTo>
                    <a:pt x="159639" y="713232"/>
                    <a:pt x="0" y="553593"/>
                    <a:pt x="0" y="35661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89" name="Path189"/>
            <p:cNvSpPr/>
            <p:nvPr/>
          </p:nvSpPr>
          <p:spPr>
            <a:xfrm>
              <a:off x="2565908" y="1776476"/>
              <a:ext cx="738632" cy="738632"/>
            </a:xfrm>
            <a:custGeom>
              <a:avLst/>
              <a:gdLst/>
              <a:ahLst/>
              <a:cxnLst/>
              <a:rect l="l" t="t" r="r" b="b"/>
              <a:pathLst>
                <a:path w="738632" h="738632">
                  <a:moveTo>
                    <a:pt x="12700" y="369316"/>
                  </a:moveTo>
                  <a:cubicBezTo>
                    <a:pt x="12700" y="172339"/>
                    <a:pt x="172339" y="12700"/>
                    <a:pt x="369316" y="12700"/>
                  </a:cubicBezTo>
                  <a:cubicBezTo>
                    <a:pt x="566293" y="12700"/>
                    <a:pt x="725932" y="172339"/>
                    <a:pt x="725932" y="369316"/>
                  </a:cubicBezTo>
                  <a:cubicBezTo>
                    <a:pt x="725932" y="566293"/>
                    <a:pt x="566293" y="725932"/>
                    <a:pt x="369316" y="725932"/>
                  </a:cubicBezTo>
                  <a:cubicBezTo>
                    <a:pt x="172339" y="725932"/>
                    <a:pt x="12700" y="566293"/>
                    <a:pt x="12700" y="3693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0" name="Path190"/>
            <p:cNvSpPr/>
            <p:nvPr/>
          </p:nvSpPr>
          <p:spPr>
            <a:xfrm>
              <a:off x="2793492" y="2645664"/>
              <a:ext cx="713232" cy="711708"/>
            </a:xfrm>
            <a:custGeom>
              <a:avLst/>
              <a:gdLst/>
              <a:ahLst/>
              <a:cxnLst/>
              <a:rect l="l" t="t" r="r" b="b"/>
              <a:pathLst>
                <a:path w="713232" h="711708">
                  <a:moveTo>
                    <a:pt x="0" y="355854"/>
                  </a:moveTo>
                  <a:cubicBezTo>
                    <a:pt x="0" y="159258"/>
                    <a:pt x="159639" y="0"/>
                    <a:pt x="356616" y="0"/>
                  </a:cubicBezTo>
                  <a:cubicBezTo>
                    <a:pt x="553593" y="0"/>
                    <a:pt x="713232" y="159258"/>
                    <a:pt x="713232" y="355854"/>
                  </a:cubicBezTo>
                  <a:cubicBezTo>
                    <a:pt x="713232" y="552323"/>
                    <a:pt x="553593" y="711708"/>
                    <a:pt x="356616" y="711708"/>
                  </a:cubicBezTo>
                  <a:cubicBezTo>
                    <a:pt x="159639" y="711708"/>
                    <a:pt x="0" y="552323"/>
                    <a:pt x="0" y="3558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1" name="Path191"/>
            <p:cNvSpPr/>
            <p:nvPr/>
          </p:nvSpPr>
          <p:spPr>
            <a:xfrm>
              <a:off x="2780792" y="2632964"/>
              <a:ext cx="738632" cy="737108"/>
            </a:xfrm>
            <a:custGeom>
              <a:avLst/>
              <a:gdLst/>
              <a:ahLst/>
              <a:cxnLst/>
              <a:rect l="l" t="t" r="r" b="b"/>
              <a:pathLst>
                <a:path w="738632" h="737108">
                  <a:moveTo>
                    <a:pt x="12700" y="368554"/>
                  </a:moveTo>
                  <a:cubicBezTo>
                    <a:pt x="12700" y="171958"/>
                    <a:pt x="172339" y="12700"/>
                    <a:pt x="369316" y="12700"/>
                  </a:cubicBezTo>
                  <a:cubicBezTo>
                    <a:pt x="566293" y="12700"/>
                    <a:pt x="725932" y="171958"/>
                    <a:pt x="725932" y="368554"/>
                  </a:cubicBezTo>
                  <a:cubicBezTo>
                    <a:pt x="725932" y="565023"/>
                    <a:pt x="566293" y="724408"/>
                    <a:pt x="369316" y="724408"/>
                  </a:cubicBezTo>
                  <a:cubicBezTo>
                    <a:pt x="172339" y="724408"/>
                    <a:pt x="12700" y="565023"/>
                    <a:pt x="12700" y="368554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2" name="Path192"/>
            <p:cNvSpPr/>
            <p:nvPr/>
          </p:nvSpPr>
          <p:spPr>
            <a:xfrm>
              <a:off x="2793492" y="3500628"/>
              <a:ext cx="713232" cy="711708"/>
            </a:xfrm>
            <a:custGeom>
              <a:avLst/>
              <a:gdLst/>
              <a:ahLst/>
              <a:cxnLst/>
              <a:rect l="l" t="t" r="r" b="b"/>
              <a:pathLst>
                <a:path w="713232" h="711708">
                  <a:moveTo>
                    <a:pt x="0" y="355854"/>
                  </a:moveTo>
                  <a:cubicBezTo>
                    <a:pt x="0" y="159258"/>
                    <a:pt x="159639" y="0"/>
                    <a:pt x="356616" y="0"/>
                  </a:cubicBezTo>
                  <a:cubicBezTo>
                    <a:pt x="553593" y="0"/>
                    <a:pt x="713232" y="159258"/>
                    <a:pt x="713232" y="355854"/>
                  </a:cubicBezTo>
                  <a:cubicBezTo>
                    <a:pt x="713232" y="552450"/>
                    <a:pt x="553593" y="711708"/>
                    <a:pt x="356616" y="711708"/>
                  </a:cubicBezTo>
                  <a:cubicBezTo>
                    <a:pt x="159639" y="711708"/>
                    <a:pt x="0" y="552450"/>
                    <a:pt x="0" y="3558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3" name="Path193"/>
            <p:cNvSpPr/>
            <p:nvPr/>
          </p:nvSpPr>
          <p:spPr>
            <a:xfrm>
              <a:off x="2780792" y="3487928"/>
              <a:ext cx="738632" cy="737108"/>
            </a:xfrm>
            <a:custGeom>
              <a:avLst/>
              <a:gdLst/>
              <a:ahLst/>
              <a:cxnLst/>
              <a:rect l="l" t="t" r="r" b="b"/>
              <a:pathLst>
                <a:path w="738632" h="737108">
                  <a:moveTo>
                    <a:pt x="12700" y="368554"/>
                  </a:moveTo>
                  <a:cubicBezTo>
                    <a:pt x="12700" y="171958"/>
                    <a:pt x="172339" y="12700"/>
                    <a:pt x="369316" y="12700"/>
                  </a:cubicBezTo>
                  <a:cubicBezTo>
                    <a:pt x="566293" y="12700"/>
                    <a:pt x="725932" y="171958"/>
                    <a:pt x="725932" y="368554"/>
                  </a:cubicBezTo>
                  <a:cubicBezTo>
                    <a:pt x="725932" y="565150"/>
                    <a:pt x="566293" y="724408"/>
                    <a:pt x="369316" y="724408"/>
                  </a:cubicBezTo>
                  <a:cubicBezTo>
                    <a:pt x="172339" y="724408"/>
                    <a:pt x="12700" y="565150"/>
                    <a:pt x="12700" y="368554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4" name="Path194"/>
            <p:cNvSpPr/>
            <p:nvPr/>
          </p:nvSpPr>
          <p:spPr>
            <a:xfrm>
              <a:off x="2578608" y="4355593"/>
              <a:ext cx="713232" cy="713231"/>
            </a:xfrm>
            <a:custGeom>
              <a:avLst/>
              <a:gdLst/>
              <a:ahLst/>
              <a:cxnLst/>
              <a:rect l="l" t="t" r="r" b="b"/>
              <a:pathLst>
                <a:path w="713232" h="713231">
                  <a:moveTo>
                    <a:pt x="0" y="356616"/>
                  </a:moveTo>
                  <a:cubicBezTo>
                    <a:pt x="0" y="159639"/>
                    <a:pt x="159639" y="0"/>
                    <a:pt x="356616" y="0"/>
                  </a:cubicBezTo>
                  <a:cubicBezTo>
                    <a:pt x="553593" y="0"/>
                    <a:pt x="713232" y="159639"/>
                    <a:pt x="713232" y="356616"/>
                  </a:cubicBezTo>
                  <a:cubicBezTo>
                    <a:pt x="713232" y="553593"/>
                    <a:pt x="553593" y="713232"/>
                    <a:pt x="356616" y="713232"/>
                  </a:cubicBezTo>
                  <a:cubicBezTo>
                    <a:pt x="159639" y="713232"/>
                    <a:pt x="0" y="553593"/>
                    <a:pt x="0" y="35661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5" name="Path195"/>
            <p:cNvSpPr/>
            <p:nvPr/>
          </p:nvSpPr>
          <p:spPr>
            <a:xfrm>
              <a:off x="2565908" y="4342893"/>
              <a:ext cx="738632" cy="738631"/>
            </a:xfrm>
            <a:custGeom>
              <a:avLst/>
              <a:gdLst/>
              <a:ahLst/>
              <a:cxnLst/>
              <a:rect l="l" t="t" r="r" b="b"/>
              <a:pathLst>
                <a:path w="738632" h="738631">
                  <a:moveTo>
                    <a:pt x="12700" y="369316"/>
                  </a:moveTo>
                  <a:cubicBezTo>
                    <a:pt x="12700" y="172339"/>
                    <a:pt x="172339" y="12700"/>
                    <a:pt x="369316" y="12700"/>
                  </a:cubicBezTo>
                  <a:cubicBezTo>
                    <a:pt x="566293" y="12700"/>
                    <a:pt x="725932" y="172339"/>
                    <a:pt x="725932" y="369316"/>
                  </a:cubicBezTo>
                  <a:cubicBezTo>
                    <a:pt x="725932" y="566293"/>
                    <a:pt x="566293" y="725932"/>
                    <a:pt x="369316" y="725932"/>
                  </a:cubicBezTo>
                  <a:cubicBezTo>
                    <a:pt x="172339" y="725932"/>
                    <a:pt x="12700" y="566293"/>
                    <a:pt x="12700" y="3693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6" name="Path196"/>
            <p:cNvSpPr/>
            <p:nvPr/>
          </p:nvSpPr>
          <p:spPr>
            <a:xfrm>
              <a:off x="2109216" y="5210556"/>
              <a:ext cx="713232" cy="713232"/>
            </a:xfrm>
            <a:custGeom>
              <a:avLst/>
              <a:gdLst/>
              <a:ahLst/>
              <a:cxnLst/>
              <a:rect l="l" t="t" r="r" b="b"/>
              <a:pathLst>
                <a:path w="713232" h="713232">
                  <a:moveTo>
                    <a:pt x="0" y="356616"/>
                  </a:moveTo>
                  <a:cubicBezTo>
                    <a:pt x="0" y="159639"/>
                    <a:pt x="159639" y="0"/>
                    <a:pt x="356616" y="0"/>
                  </a:cubicBezTo>
                  <a:cubicBezTo>
                    <a:pt x="553593" y="0"/>
                    <a:pt x="713232" y="159639"/>
                    <a:pt x="713232" y="356616"/>
                  </a:cubicBezTo>
                  <a:cubicBezTo>
                    <a:pt x="713232" y="553568"/>
                    <a:pt x="553593" y="713232"/>
                    <a:pt x="356616" y="713232"/>
                  </a:cubicBezTo>
                  <a:cubicBezTo>
                    <a:pt x="159639" y="713232"/>
                    <a:pt x="0" y="553568"/>
                    <a:pt x="0" y="35661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7" name="Path197"/>
            <p:cNvSpPr/>
            <p:nvPr/>
          </p:nvSpPr>
          <p:spPr>
            <a:xfrm>
              <a:off x="2096516" y="5197856"/>
              <a:ext cx="738632" cy="738632"/>
            </a:xfrm>
            <a:custGeom>
              <a:avLst/>
              <a:gdLst/>
              <a:ahLst/>
              <a:cxnLst/>
              <a:rect l="l" t="t" r="r" b="b"/>
              <a:pathLst>
                <a:path w="738632" h="738632">
                  <a:moveTo>
                    <a:pt x="12700" y="369316"/>
                  </a:moveTo>
                  <a:cubicBezTo>
                    <a:pt x="12700" y="172339"/>
                    <a:pt x="172339" y="12700"/>
                    <a:pt x="369316" y="12700"/>
                  </a:cubicBezTo>
                  <a:cubicBezTo>
                    <a:pt x="566293" y="12700"/>
                    <a:pt x="725932" y="172339"/>
                    <a:pt x="725932" y="369316"/>
                  </a:cubicBezTo>
                  <a:cubicBezTo>
                    <a:pt x="725932" y="566268"/>
                    <a:pt x="566293" y="725932"/>
                    <a:pt x="369316" y="725932"/>
                  </a:cubicBezTo>
                  <a:cubicBezTo>
                    <a:pt x="172339" y="725932"/>
                    <a:pt x="12700" y="566268"/>
                    <a:pt x="12700" y="3693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98" name="Text Box198"/>
          <p:cNvSpPr txBox="1"/>
          <p:nvPr/>
        </p:nvSpPr>
        <p:spPr>
          <a:xfrm>
            <a:off x="2453132" y="991616"/>
            <a:ext cx="7642354" cy="59690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624"/>
              </a:lnSpc>
            </a:pPr>
            <a:endParaRPr/>
          </a:p>
          <a:p>
            <a:pPr marL="466598" marR="677936" algn="l" rtl="0">
              <a:lnSpc>
                <a:spcPts val="1782"/>
              </a:lnSpc>
            </a:pPr>
            <a:r>
              <a:rPr lang="en-US" altLang="zh-CN" sz="17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DCS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enables</a:t>
            </a:r>
            <a:r>
              <a:rPr lang="en-US" altLang="zh-CN" sz="1700" spc="-4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centralized</a:t>
            </a:r>
            <a:r>
              <a:rPr lang="en-US" altLang="zh-CN" sz="1700" spc="-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7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7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monitoring</a:t>
            </a:r>
            <a:r>
              <a:rPr lang="en-US" altLang="zh-CN" sz="1700" spc="-4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industries</a:t>
            </a:r>
            <a:r>
              <a:rPr lang="en-US" altLang="zh-CN" sz="1700" spc="-4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7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complex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700" spc="-4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loops.</a:t>
            </a:r>
            <a:endParaRPr lang="en-US" altLang="zh-CN" sz="1700">
              <a:latin typeface="Calibri"/>
              <a:ea typeface="Calibri"/>
              <a:cs typeface="Calibri"/>
            </a:endParaRPr>
          </a:p>
        </p:txBody>
      </p:sp>
      <p:sp>
        <p:nvSpPr>
          <p:cNvPr id="199" name="Text Box199"/>
          <p:cNvSpPr txBox="1"/>
          <p:nvPr/>
        </p:nvSpPr>
        <p:spPr>
          <a:xfrm>
            <a:off x="2922524" y="1848104"/>
            <a:ext cx="7172960" cy="595376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553"/>
              </a:lnSpc>
            </a:pPr>
            <a:endParaRPr/>
          </a:p>
          <a:p>
            <a:pPr marL="466217" algn="l" rtl="0">
              <a:lnSpc>
                <a:spcPts val="1704"/>
              </a:lnSpc>
            </a:pP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consists</a:t>
            </a:r>
            <a:r>
              <a:rPr lang="en-US" altLang="zh-CN" sz="1700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instrumentations,</a:t>
            </a:r>
            <a:r>
              <a:rPr lang="en-US" altLang="zh-CN" sz="17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command</a:t>
            </a:r>
            <a:r>
              <a:rPr lang="en-US" altLang="zh-CN" sz="17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elements,</a:t>
            </a:r>
            <a:r>
              <a:rPr lang="en-US" altLang="zh-CN" sz="17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7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controllers.</a:t>
            </a:r>
            <a:endParaRPr lang="en-US" altLang="zh-CN" sz="1700">
              <a:latin typeface="Calibri"/>
              <a:ea typeface="Calibri"/>
              <a:cs typeface="Calibri"/>
            </a:endParaRPr>
          </a:p>
        </p:txBody>
      </p:sp>
      <p:sp>
        <p:nvSpPr>
          <p:cNvPr id="200" name="Text Box200"/>
          <p:cNvSpPr txBox="1"/>
          <p:nvPr/>
        </p:nvSpPr>
        <p:spPr>
          <a:xfrm>
            <a:off x="3137408" y="2703068"/>
            <a:ext cx="6958076" cy="59690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556"/>
              </a:lnSpc>
            </a:pPr>
            <a:endParaRPr/>
          </a:p>
          <a:p>
            <a:pPr marL="465963" algn="l" rtl="0">
              <a:lnSpc>
                <a:spcPts val="1706"/>
              </a:lnSpc>
            </a:pPr>
            <a:r>
              <a:rPr lang="en-US" altLang="zh-CN" sz="17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Software</a:t>
            </a:r>
            <a:r>
              <a:rPr lang="en-US" altLang="zh-CN" sz="1700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includes</a:t>
            </a:r>
            <a:r>
              <a:rPr lang="en-US" altLang="zh-CN" sz="1700" spc="-3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HMI,</a:t>
            </a:r>
            <a:r>
              <a:rPr lang="en-US" altLang="zh-CN" sz="17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engineering,</a:t>
            </a:r>
            <a:r>
              <a:rPr lang="en-US" altLang="zh-CN" sz="1700" spc="-5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7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operator</a:t>
            </a:r>
            <a:r>
              <a:rPr lang="en-US" altLang="zh-CN" sz="1700" spc="-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workstations.</a:t>
            </a:r>
            <a:endParaRPr lang="en-US" altLang="zh-CN" sz="1700">
              <a:latin typeface="Calibri"/>
              <a:ea typeface="Calibri"/>
              <a:cs typeface="Calibri"/>
            </a:endParaRPr>
          </a:p>
        </p:txBody>
      </p:sp>
      <p:sp>
        <p:nvSpPr>
          <p:cNvPr id="201" name="Text Box201"/>
          <p:cNvSpPr txBox="1"/>
          <p:nvPr/>
        </p:nvSpPr>
        <p:spPr>
          <a:xfrm>
            <a:off x="3137408" y="3558032"/>
            <a:ext cx="6958076" cy="59690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627"/>
              </a:lnSpc>
            </a:pPr>
            <a:endParaRPr/>
          </a:p>
          <a:p>
            <a:pPr marL="465963" marR="194472" algn="l" rtl="0">
              <a:lnSpc>
                <a:spcPts val="1782"/>
              </a:lnSpc>
            </a:pPr>
            <a:r>
              <a:rPr lang="en-US" altLang="zh-CN" sz="17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DCS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architectures</a:t>
            </a:r>
            <a:r>
              <a:rPr lang="en-US" altLang="zh-CN" sz="17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incorporate</a:t>
            </a:r>
            <a:r>
              <a:rPr lang="en-US" altLang="zh-CN" sz="1700" spc="-3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historians,</a:t>
            </a:r>
            <a:r>
              <a:rPr lang="en-US" altLang="zh-CN" sz="1700" spc="-4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r>
              <a:rPr lang="en-US" altLang="zh-CN" sz="1700" spc="-3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protocols,</a:t>
            </a:r>
            <a:r>
              <a:rPr lang="en-US" altLang="zh-CN" sz="1700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7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servers.</a:t>
            </a:r>
            <a:endParaRPr lang="en-US" altLang="zh-CN" sz="1700">
              <a:latin typeface="Calibri"/>
              <a:ea typeface="Calibri"/>
              <a:cs typeface="Calibri"/>
            </a:endParaRPr>
          </a:p>
        </p:txBody>
      </p:sp>
      <p:sp>
        <p:nvSpPr>
          <p:cNvPr id="202" name="Text Box202"/>
          <p:cNvSpPr txBox="1"/>
          <p:nvPr/>
        </p:nvSpPr>
        <p:spPr>
          <a:xfrm>
            <a:off x="2922524" y="4414520"/>
            <a:ext cx="7172960" cy="595376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556"/>
              </a:lnSpc>
            </a:pPr>
            <a:endParaRPr/>
          </a:p>
          <a:p>
            <a:pPr marL="466217" algn="l" rtl="0">
              <a:lnSpc>
                <a:spcPts val="1704"/>
              </a:lnSpc>
            </a:pPr>
            <a:r>
              <a:rPr lang="en-US" altLang="zh-CN" sz="1700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Cloud</a:t>
            </a:r>
            <a:r>
              <a:rPr lang="en-US" altLang="zh-CN" sz="17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integration</a:t>
            </a:r>
            <a:r>
              <a:rPr lang="en-US" altLang="zh-CN" sz="1700" spc="-4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allows</a:t>
            </a:r>
            <a:r>
              <a:rPr lang="en-US" altLang="zh-CN" sz="1700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7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17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transmission</a:t>
            </a:r>
            <a:r>
              <a:rPr lang="en-US" altLang="zh-CN" sz="17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7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advanced</a:t>
            </a:r>
            <a:r>
              <a:rPr lang="en-US" altLang="zh-CN" sz="1700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analysis.</a:t>
            </a:r>
            <a:endParaRPr lang="en-US" altLang="zh-CN" sz="1700">
              <a:latin typeface="Calibri"/>
              <a:ea typeface="Calibri"/>
              <a:cs typeface="Calibri"/>
            </a:endParaRPr>
          </a:p>
        </p:txBody>
      </p:sp>
      <p:sp>
        <p:nvSpPr>
          <p:cNvPr id="203" name="Text Box203"/>
          <p:cNvSpPr txBox="1"/>
          <p:nvPr/>
        </p:nvSpPr>
        <p:spPr>
          <a:xfrm>
            <a:off x="2453132" y="5269484"/>
            <a:ext cx="7642354" cy="59690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563"/>
              </a:lnSpc>
            </a:pPr>
            <a:endParaRPr/>
          </a:p>
          <a:p>
            <a:pPr marL="466598" algn="l" rtl="0">
              <a:lnSpc>
                <a:spcPts val="1704"/>
              </a:lnSpc>
            </a:pPr>
            <a:r>
              <a:rPr lang="en-US" altLang="zh-CN" sz="17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Understanding</a:t>
            </a:r>
            <a:r>
              <a:rPr lang="en-US" altLang="zh-CN" sz="1700" spc="-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DCS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architecture</a:t>
            </a:r>
            <a:r>
              <a:rPr lang="en-US" altLang="zh-CN" sz="1700" spc="-4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enhances</a:t>
            </a:r>
            <a:r>
              <a:rPr lang="en-US" altLang="zh-CN" sz="1700" spc="-3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</a:t>
            </a:r>
            <a:r>
              <a:rPr lang="en-US" altLang="zh-CN" sz="1700" spc="-4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700" spc="-4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7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system</a:t>
            </a:r>
            <a:r>
              <a:rPr lang="en-US" altLang="zh-CN" sz="17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security.</a:t>
            </a:r>
            <a:endParaRPr lang="en-US" altLang="zh-CN" sz="1700">
              <a:latin typeface="Calibri"/>
              <a:ea typeface="Calibri"/>
              <a:cs typeface="Calibri"/>
            </a:endParaRPr>
          </a:p>
        </p:txBody>
      </p:sp>
      <p:sp>
        <p:nvSpPr>
          <p:cNvPr id="204" name="Text Box204"/>
          <p:cNvSpPr txBox="1"/>
          <p:nvPr/>
        </p:nvSpPr>
        <p:spPr>
          <a:xfrm>
            <a:off x="500177" y="2725192"/>
            <a:ext cx="157771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63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Wrap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  <p:sp>
        <p:nvSpPr>
          <p:cNvPr id="205" name="Text Box205"/>
          <p:cNvSpPr txBox="1"/>
          <p:nvPr/>
        </p:nvSpPr>
        <p:spPr>
          <a:xfrm>
            <a:off x="861365" y="3548406"/>
            <a:ext cx="854594" cy="686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Up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7" name="Text Box137"/>
          <p:cNvSpPr txBox="1"/>
          <p:nvPr/>
        </p:nvSpPr>
        <p:spPr>
          <a:xfrm>
            <a:off x="2590165" y="3164332"/>
            <a:ext cx="2730609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b="1" spc="-7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Applications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38" name="Text Box138"/>
          <p:cNvSpPr txBox="1"/>
          <p:nvPr/>
        </p:nvSpPr>
        <p:spPr>
          <a:xfrm>
            <a:off x="6947282" y="2325576"/>
            <a:ext cx="1902254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Oil</a:t>
            </a:r>
            <a:r>
              <a:rPr lang="en-US" altLang="zh-CN" sz="28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Gas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39" name="Text Box139"/>
          <p:cNvSpPr txBox="1"/>
          <p:nvPr/>
        </p:nvSpPr>
        <p:spPr>
          <a:xfrm>
            <a:off x="6947282" y="2785824"/>
            <a:ext cx="2435602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Energy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Utilities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40" name="Text Box140"/>
          <p:cNvSpPr txBox="1"/>
          <p:nvPr/>
        </p:nvSpPr>
        <p:spPr>
          <a:xfrm>
            <a:off x="6947282" y="3245796"/>
            <a:ext cx="2539106" cy="4104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32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Chemical</a:t>
            </a:r>
            <a:r>
              <a:rPr lang="en-US" altLang="zh-CN" sz="28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Plants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41" name="Text Box141"/>
          <p:cNvSpPr txBox="1"/>
          <p:nvPr/>
        </p:nvSpPr>
        <p:spPr>
          <a:xfrm>
            <a:off x="6947282" y="3706574"/>
            <a:ext cx="3358132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Manufacturing</a:t>
            </a:r>
            <a:r>
              <a:rPr lang="en-US" altLang="zh-CN" sz="2800" spc="5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Plants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42" name="Text Box142"/>
          <p:cNvSpPr txBox="1"/>
          <p:nvPr/>
        </p:nvSpPr>
        <p:spPr>
          <a:xfrm>
            <a:off x="6947282" y="4166822"/>
            <a:ext cx="2635164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Pharmaceuticals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144" name="Path144"/>
          <p:cNvSpPr/>
          <p:nvPr/>
        </p:nvSpPr>
        <p:spPr>
          <a:xfrm>
            <a:off x="412242" y="5136642"/>
            <a:ext cx="11367516" cy="1179576"/>
          </a:xfrm>
          <a:custGeom>
            <a:avLst/>
            <a:gdLst/>
            <a:ahLst/>
            <a:cxnLst/>
            <a:rect l="l" t="t" r="r" b="b"/>
            <a:pathLst>
              <a:path w="11367516" h="1179576">
                <a:moveTo>
                  <a:pt x="57150" y="1122426"/>
                </a:moveTo>
                <a:lnTo>
                  <a:pt x="11310366" y="1122426"/>
                </a:lnTo>
                <a:lnTo>
                  <a:pt x="11310366" y="57150"/>
                </a:lnTo>
                <a:lnTo>
                  <a:pt x="57150" y="57150"/>
                </a:lnTo>
                <a:lnTo>
                  <a:pt x="57150" y="11224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5299"/>
          </a:xfrm>
          <a:prstGeom prst="rect">
            <a:avLst/>
          </a:prstGeom>
          <a:noFill/>
        </p:spPr>
      </p:pic>
      <p:sp>
        <p:nvSpPr>
          <p:cNvPr id="146" name="Path146"/>
          <p:cNvSpPr/>
          <p:nvPr/>
        </p:nvSpPr>
        <p:spPr>
          <a:xfrm>
            <a:off x="9753600" y="0"/>
            <a:ext cx="1260348" cy="2022348"/>
          </a:xfrm>
          <a:custGeom>
            <a:avLst/>
            <a:gdLst/>
            <a:ahLst/>
            <a:cxnLst/>
            <a:rect l="l" t="t" r="r" b="b"/>
            <a:pathLst>
              <a:path w="1260348" h="2022348">
                <a:moveTo>
                  <a:pt x="0" y="2022348"/>
                </a:moveTo>
                <a:lnTo>
                  <a:pt x="1260348" y="2022348"/>
                </a:lnTo>
                <a:lnTo>
                  <a:pt x="1260348" y="0"/>
                </a:lnTo>
                <a:lnTo>
                  <a:pt x="0" y="0"/>
                </a:lnTo>
                <a:lnTo>
                  <a:pt x="0" y="202234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0F8E19-327F-DB18-640C-D8179CD4AC00}"/>
              </a:ext>
            </a:extLst>
          </p:cNvPr>
          <p:cNvSpPr/>
          <p:nvPr/>
        </p:nvSpPr>
        <p:spPr>
          <a:xfrm>
            <a:off x="1178052" y="4437112"/>
            <a:ext cx="9454452" cy="237626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149" name="Path149"/>
          <p:cNvSpPr/>
          <p:nvPr/>
        </p:nvSpPr>
        <p:spPr>
          <a:xfrm>
            <a:off x="2655570" y="4118610"/>
            <a:ext cx="1328928" cy="1178052"/>
          </a:xfrm>
          <a:custGeom>
            <a:avLst/>
            <a:gdLst/>
            <a:ahLst/>
            <a:cxnLst/>
            <a:rect l="l" t="t" r="r" b="b"/>
            <a:pathLst>
              <a:path w="1328928" h="1178052">
                <a:moveTo>
                  <a:pt x="57150" y="1120902"/>
                </a:moveTo>
                <a:lnTo>
                  <a:pt x="1271778" y="1120902"/>
                </a:lnTo>
                <a:lnTo>
                  <a:pt x="1271778" y="57150"/>
                </a:lnTo>
                <a:lnTo>
                  <a:pt x="57150" y="57150"/>
                </a:lnTo>
                <a:lnTo>
                  <a:pt x="57150" y="11209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0" name="Path150"/>
          <p:cNvSpPr/>
          <p:nvPr/>
        </p:nvSpPr>
        <p:spPr>
          <a:xfrm>
            <a:off x="10673336" y="4118610"/>
            <a:ext cx="1330452" cy="1178052"/>
          </a:xfrm>
          <a:custGeom>
            <a:avLst/>
            <a:gdLst/>
            <a:ahLst/>
            <a:cxnLst/>
            <a:rect l="l" t="t" r="r" b="b"/>
            <a:pathLst>
              <a:path w="1330452" h="1178052">
                <a:moveTo>
                  <a:pt x="57150" y="1120902"/>
                </a:moveTo>
                <a:lnTo>
                  <a:pt x="1273302" y="1120902"/>
                </a:lnTo>
                <a:lnTo>
                  <a:pt x="1273302" y="57150"/>
                </a:lnTo>
                <a:lnTo>
                  <a:pt x="57150" y="57150"/>
                </a:lnTo>
                <a:lnTo>
                  <a:pt x="57150" y="11209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152" name="Path152"/>
          <p:cNvSpPr/>
          <p:nvPr/>
        </p:nvSpPr>
        <p:spPr>
          <a:xfrm>
            <a:off x="108966" y="2839974"/>
            <a:ext cx="2607564" cy="1178052"/>
          </a:xfrm>
          <a:custGeom>
            <a:avLst/>
            <a:gdLst/>
            <a:ahLst/>
            <a:cxnLst/>
            <a:rect l="l" t="t" r="r" b="b"/>
            <a:pathLst>
              <a:path w="2607564" h="1178052">
                <a:moveTo>
                  <a:pt x="57150" y="1120902"/>
                </a:moveTo>
                <a:lnTo>
                  <a:pt x="2550414" y="1120902"/>
                </a:lnTo>
                <a:lnTo>
                  <a:pt x="2550414" y="57150"/>
                </a:lnTo>
                <a:lnTo>
                  <a:pt x="57150" y="57150"/>
                </a:lnTo>
                <a:lnTo>
                  <a:pt x="57150" y="11209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154" name="Path154"/>
          <p:cNvSpPr/>
          <p:nvPr/>
        </p:nvSpPr>
        <p:spPr>
          <a:xfrm>
            <a:off x="8780526" y="2617470"/>
            <a:ext cx="1143000" cy="1179576"/>
          </a:xfrm>
          <a:custGeom>
            <a:avLst/>
            <a:gdLst/>
            <a:ahLst/>
            <a:cxnLst/>
            <a:rect l="l" t="t" r="r" b="b"/>
            <a:pathLst>
              <a:path w="1143000" h="1179576">
                <a:moveTo>
                  <a:pt x="57150" y="1122426"/>
                </a:moveTo>
                <a:lnTo>
                  <a:pt x="1085850" y="1122426"/>
                </a:lnTo>
                <a:lnTo>
                  <a:pt x="1085850" y="57150"/>
                </a:lnTo>
                <a:lnTo>
                  <a:pt x="57150" y="57150"/>
                </a:lnTo>
                <a:lnTo>
                  <a:pt x="57150" y="11224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283</Words>
  <Application>Microsoft Office PowerPoint</Application>
  <PresentationFormat>Widescreen</PresentationFormat>
  <Paragraphs>65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33</cp:revision>
  <dcterms:created xsi:type="dcterms:W3CDTF">2017-10-23T09:06:44Z</dcterms:created>
  <dcterms:modified xsi:type="dcterms:W3CDTF">2026-02-12T09:08:37Z</dcterms:modified>
</cp:coreProperties>
</file>