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1645920"/>
            <a:ext cx="137160" cy="34747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80160" y="1645920"/>
            <a:ext cx="9601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200" b="1">
                <a:solidFill>
                  <a:srgbClr val="2563EB"/>
                </a:solidFill>
                <a:latin typeface="Arial"/>
              </a:defRPr>
            </a:pPr>
            <a:r>
              <a:t>UNIDAD 5 • PRESENTACIÓN TÉCNICA Y TRADUCIDA</a:t>
            </a:r>
          </a:p>
          <a:p>
            <a:pPr>
              <a:spcAft>
                <a:spcPts val="1600"/>
              </a:spcAft>
              <a:defRPr sz="3600" b="1">
                <a:solidFill>
                  <a:srgbClr val="F8F9FA"/>
                </a:solidFill>
                <a:latin typeface="Georgia"/>
              </a:defRPr>
            </a:pPr>
            <a:r>
              <a:t>Unidad 5: NoSQL vs. NewSQL</a:t>
            </a:r>
          </a:p>
          <a:p>
            <a:pPr>
              <a:defRPr sz="1800">
                <a:solidFill>
                  <a:srgbClr val="CBD5E1"/>
                </a:solidFill>
                <a:latin typeface="Arial"/>
              </a:defRPr>
            </a:pPr>
            <a:r>
              <a:t>Entendiendo las tecnologías modernas de datos, motores especializados y persistencia políglota.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80160" y="5852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Arial"/>
              </a:defRPr>
            </a:pPr>
            <a:r>
              <a:t>Material Traducido al Español — Bases de Datos Relacionales Avanzadas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UNIDAD 5 — ARQUITECTURA Y CONCEPTOS CLAVE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NoSQL: Modelos Documental, Clave-Valor y Columnar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339333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45920"/>
            <a:ext cx="3027578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2563EB"/>
                </a:solidFill>
                <a:latin typeface="Georgia"/>
              </a:defRPr>
            </a:pPr>
            <a:r>
              <a:t>Documentales</a:t>
            </a:r>
          </a:p>
          <a:p>
            <a:pPr>
              <a:spcAft>
                <a:spcPts val="1000"/>
              </a:spcAft>
              <a:defRPr sz="1200" b="1">
                <a:solidFill>
                  <a:srgbClr val="64748B"/>
                </a:solidFill>
                <a:latin typeface="Arial"/>
              </a:defRPr>
            </a:pPr>
            <a:r>
              <a:t>MongoDB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Almacena datos en documentos JSON/BSON flexibles.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Soporta estructuras anidadas de forma nativa.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Escalabilidad horizontal mediante sharding.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99178" y="1463040"/>
            <a:ext cx="339333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82058" y="1645920"/>
            <a:ext cx="3027578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2563EB"/>
                </a:solidFill>
                <a:latin typeface="Georgia"/>
              </a:defRPr>
            </a:pPr>
            <a:r>
              <a:t>Clave-Valor</a:t>
            </a:r>
          </a:p>
          <a:p>
            <a:pPr>
              <a:spcAft>
                <a:spcPts val="1000"/>
              </a:spcAft>
              <a:defRPr sz="1200" b="1">
                <a:solidFill>
                  <a:srgbClr val="64748B"/>
                </a:solidFill>
                <a:latin typeface="Arial"/>
              </a:defRPr>
            </a:pPr>
            <a:r>
              <a:t>Redis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Almacenamiento en memoria ultra rápido.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Tiempos de respuesta sub-milisegundo.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Ideal para caché, sesiones y analítica en tiempo real.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66836" y="1463040"/>
            <a:ext cx="339333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49716" y="1645920"/>
            <a:ext cx="3027578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2563EB"/>
                </a:solidFill>
                <a:latin typeface="Georgia"/>
              </a:defRPr>
            </a:pPr>
            <a:r>
              <a:t>Columnares</a:t>
            </a:r>
          </a:p>
          <a:p>
            <a:pPr>
              <a:spcAft>
                <a:spcPts val="1000"/>
              </a:spcAft>
              <a:defRPr sz="1200" b="1">
                <a:solidFill>
                  <a:srgbClr val="64748B"/>
                </a:solidFill>
                <a:latin typeface="Arial"/>
              </a:defRPr>
            </a:pPr>
            <a:r>
              <a:t>Cassandra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Organiza datos por columnas en lugar de filas.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Rendimiento de escritura excepcional a gran escala.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Consistencia ajustable y distribución global.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UNIDAD 5 — ARQUITECTURA Y CONCEPTOS CLAVE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La Revolución NewSQL: Lo Mejor de Ambos Mundos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339333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45920"/>
            <a:ext cx="3027578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2563EB"/>
                </a:solidFill>
                <a:latin typeface="Georgia"/>
              </a:defRPr>
            </a:pPr>
            <a:r>
              <a:t>Soporte SQL Completo</a:t>
            </a:r>
          </a:p>
          <a:p>
            <a:pPr>
              <a:spcAft>
                <a:spcPts val="1000"/>
              </a:spcAft>
              <a:defRPr sz="1200" b="1">
                <a:solidFill>
                  <a:srgbClr val="64748B"/>
                </a:solidFill>
                <a:latin typeface="Arial"/>
              </a:defRPr>
            </a:pPr>
            <a:r>
              <a:t>Compatibilidad Estándar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Mantiene el lenguaje declarativo SQL tradicional.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Consultas complejas y joins distribuidos sin cambios de código.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99178" y="1463040"/>
            <a:ext cx="339333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82058" y="1645920"/>
            <a:ext cx="3027578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2563EB"/>
                </a:solidFill>
                <a:latin typeface="Georgia"/>
              </a:defRPr>
            </a:pPr>
            <a:r>
              <a:t>Garantías ACID</a:t>
            </a:r>
          </a:p>
          <a:p>
            <a:pPr>
              <a:spcAft>
                <a:spcPts val="1000"/>
              </a:spcAft>
              <a:defRPr sz="1200" b="1">
                <a:solidFill>
                  <a:srgbClr val="64748B"/>
                </a:solidFill>
                <a:latin typeface="Arial"/>
              </a:defRPr>
            </a:pPr>
            <a:r>
              <a:t>Consistencia Fuerte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Proporciona transacciones ACID a través de múltiples nodos.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Elimina las limitaciones de consistencia eventual.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66836" y="1463040"/>
            <a:ext cx="339333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49716" y="1645920"/>
            <a:ext cx="3027578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2563EB"/>
                </a:solidFill>
                <a:latin typeface="Georgia"/>
              </a:defRPr>
            </a:pPr>
            <a:r>
              <a:t>Escalabilidad Elástica</a:t>
            </a:r>
          </a:p>
          <a:p>
            <a:pPr>
              <a:spcAft>
                <a:spcPts val="1000"/>
              </a:spcAft>
              <a:defRPr sz="1200" b="1">
                <a:solidFill>
                  <a:srgbClr val="64748B"/>
                </a:solidFill>
                <a:latin typeface="Arial"/>
              </a:defRPr>
            </a:pPr>
            <a:r>
              <a:t>CockroachDB y TiDB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Inspirado en la arquitectura Spanner de Google.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Usa algoritmos de consenso (Raft/Paxos) para la distribución.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UNIDAD 5 — FLUJO Y SECUENCIA DE EJECUCIÓN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Arquitectura de Persistencia Políglota (Polyglot Persistence)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011680"/>
            <a:ext cx="2407843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569681" y="1645920"/>
            <a:ext cx="731520" cy="73152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8F9FA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468880"/>
            <a:ext cx="2133523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Análisis de Dominio</a:t>
            </a:r>
          </a:p>
          <a:p>
            <a:pPr algn="l">
              <a:defRPr sz="1300">
                <a:solidFill>
                  <a:srgbClr val="64748B"/>
                </a:solidFill>
                <a:latin typeface="Arial"/>
              </a:defRPr>
            </a:pPr>
            <a:r>
              <a:t>Identifica patrones de acceso específicos para cada componente de la aplicación.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505123" y="2011680"/>
            <a:ext cx="2407843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4343285" y="1645920"/>
            <a:ext cx="731520" cy="73152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8F9FA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42283" y="2468880"/>
            <a:ext cx="2133523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Selección de Motores</a:t>
            </a:r>
          </a:p>
          <a:p>
            <a:pPr algn="l">
              <a:defRPr sz="1300">
                <a:solidFill>
                  <a:srgbClr val="64748B"/>
                </a:solidFill>
                <a:latin typeface="Arial"/>
              </a:defRPr>
            </a:pPr>
            <a:r>
              <a:t>Combina PostgreSQL (datos transaccionales) con MongoDB (catálogo flexible).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78727" y="2011680"/>
            <a:ext cx="2407843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116889" y="1645920"/>
            <a:ext cx="731520" cy="73152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8F9FA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5887" y="2468880"/>
            <a:ext cx="2133523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Capa de Caché</a:t>
            </a:r>
          </a:p>
          <a:p>
            <a:pPr algn="l">
              <a:defRPr sz="1300">
                <a:solidFill>
                  <a:srgbClr val="64748B"/>
                </a:solidFill>
                <a:latin typeface="Arial"/>
              </a:defRPr>
            </a:pPr>
            <a:r>
              <a:t>Añade Redis para respuesta sub-milisegundo en sesiones y datos de alta frecuencia.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052331" y="2011680"/>
            <a:ext cx="2407843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90493" y="1645920"/>
            <a:ext cx="731520" cy="73152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8F9FA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89491" y="2468880"/>
            <a:ext cx="2133523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Integración</a:t>
            </a:r>
          </a:p>
          <a:p>
            <a:pPr algn="l">
              <a:defRPr sz="1300">
                <a:solidFill>
                  <a:srgbClr val="64748B"/>
                </a:solidFill>
                <a:latin typeface="Arial"/>
              </a:defRPr>
            </a:pPr>
            <a:r>
              <a:t>Crea una arquitectura resiliente y adaptable donde cada motor realiza su mejor función.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UNIDAD 5 — ANÁLISIS COMPARATIVO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Matriz Comparativa: SQL Tradicional vs. NoSQL vs. NewSQL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463040"/>
          <a:ext cx="10728655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/>
                <a:gridCol w="2743200"/>
                <a:gridCol w="2743200"/>
                <a:gridCol w="2773375"/>
              </a:tblGrid>
              <a:tr h="950976">
                <a:tc>
                  <a:txBody>
                    <a:bodyPr wrap="square"/>
                    <a:lstStyle/>
                    <a:p>
                      <a:pPr algn="ctr">
                        <a:defRPr sz="1400" b="1">
                          <a:solidFill>
                            <a:srgbClr val="F8F9FA"/>
                          </a:solidFill>
                          <a:latin typeface="Arial"/>
                        </a:defRPr>
                      </a:pPr>
                      <a:r>
                        <a:t>Dimensión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400" b="1">
                          <a:solidFill>
                            <a:srgbClr val="F8F9FA"/>
                          </a:solidFill>
                          <a:latin typeface="Arial"/>
                        </a:defRPr>
                      </a:pPr>
                      <a:r>
                        <a:t>SQL Tradicional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400" b="1">
                          <a:solidFill>
                            <a:srgbClr val="F8F9FA"/>
                          </a:solidFill>
                          <a:latin typeface="Arial"/>
                        </a:defRPr>
                      </a:pPr>
                      <a:r>
                        <a:t>NoSQL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400" b="1">
                          <a:solidFill>
                            <a:srgbClr val="F8F9FA"/>
                          </a:solidFill>
                          <a:latin typeface="Arial"/>
                        </a:defRPr>
                      </a:pPr>
                      <a:r>
                        <a:t>NewSQL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l">
                        <a:defRPr sz="130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Soporte SQL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Completo y Estándar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Sin SQL / APIs Propias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Completo y Estándar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l">
                        <a:defRPr sz="130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Transacciones ACID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Garantías ACID Completas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Limitadas o Consistencia Eventual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Garantías ACID Distribuidas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l">
                        <a:defRPr sz="130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Escalabilidad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Principalmente Vertical (Scale-Up)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Horizontal Masiva (Scale-Out)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Horizontal Masiva (Scale-Out)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 wrap="square"/>
                    <a:lstStyle/>
                    <a:p>
                      <a:pPr algn="l">
                        <a:defRPr sz="130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Esquema de Datos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Esquema Rígido y Estricto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Esquema Flexible (Schema-Less)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Esquema Rígido y Estricto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UNIDAD 5 — RESUMEN Y CONCLUSIONES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Conclusiones del Curso y Prácticas Recomendadas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10728655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1737360"/>
            <a:ext cx="999713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 b="0">
                <a:solidFill>
                  <a:srgbClr val="1E293B"/>
                </a:solidFill>
                <a:latin typeface="Arial"/>
              </a:defRPr>
            </a:pPr>
            <a:r>
              <a:t>✔  Analice rigurosamente los requisitos de consistencia y volumen antes de seleccionar una tecnología de base de datos.</a:t>
            </a:r>
          </a:p>
          <a:p>
            <a:pPr>
              <a:spcAft>
                <a:spcPts val="1400"/>
              </a:spcAft>
              <a:defRPr sz="1500" b="0">
                <a:solidFill>
                  <a:srgbClr val="1E293B"/>
                </a:solidFill>
                <a:latin typeface="Arial"/>
              </a:defRPr>
            </a:pPr>
            <a:r>
              <a:t>✔  La persistencia políglota permite utilizar la herramienta adecuada para cada caso de uso específico.</a:t>
            </a:r>
          </a:p>
          <a:p>
            <a:pPr>
              <a:spcAft>
                <a:spcPts val="1400"/>
              </a:spcAft>
              <a:defRPr sz="1500" b="0">
                <a:solidFill>
                  <a:srgbClr val="1E293B"/>
                </a:solidFill>
                <a:latin typeface="Arial"/>
              </a:defRPr>
            </a:pPr>
            <a:r>
              <a:t>✔  Realice pruebas de rendimiento (benchmarking) con cargas de trabajo reales utilizando entornos Docker.</a:t>
            </a:r>
          </a:p>
          <a:p>
            <a:pPr>
              <a:spcAft>
                <a:spcPts val="1400"/>
              </a:spcAft>
              <a:defRPr sz="1500" b="0">
                <a:solidFill>
                  <a:srgbClr val="1E293B"/>
                </a:solidFill>
                <a:latin typeface="Arial"/>
              </a:defRPr>
            </a:pPr>
            <a:r>
              <a:t>✔  Los sistemas NewSQL representan el futuro para aplicaciones que exigen tanto escala masiva como transacciones estrictas.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