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93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645920"/>
            <a:ext cx="137160" cy="3474720"/>
          </a:xfrm>
          <a:prstGeom prst="rect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80160" y="1645920"/>
            <a:ext cx="960120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200" b="1">
                <a:solidFill>
                  <a:srgbClr val="2563EB"/>
                </a:solidFill>
                <a:latin typeface="Arial"/>
              </a:defRPr>
            </a:pPr>
            <a:r>
              <a:t>UNIDAD 1 • PRESENTACIÓN TÉCNICA Y TRADUCIDA</a:t>
            </a:r>
          </a:p>
          <a:p>
            <a:pPr>
              <a:spcAft>
                <a:spcPts val="1600"/>
              </a:spcAft>
              <a:defRPr sz="3600" b="1">
                <a:solidFill>
                  <a:srgbClr val="F8F9FA"/>
                </a:solidFill>
                <a:latin typeface="Georgia"/>
              </a:defRPr>
            </a:pPr>
            <a:r>
              <a:t>Unidad 1: Internos de DBMS</a:t>
            </a:r>
          </a:p>
          <a:p>
            <a:pPr>
              <a:defRPr sz="1800">
                <a:solidFill>
                  <a:srgbClr val="CBD5E1"/>
                </a:solidFill>
                <a:latin typeface="Arial"/>
              </a:defRPr>
            </a:pPr>
            <a:r>
              <a:t>Arquitectura de almacenamiento físico, páginas de datos, buffer pools y catálogos del sistema.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0160" y="5852160"/>
            <a:ext cx="960120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100">
                <a:solidFill>
                  <a:srgbClr val="64748B"/>
                </a:solidFill>
                <a:latin typeface="Arial"/>
              </a:defRPr>
            </a:pPr>
            <a:r>
              <a:t>Material Traducido al Español — Bases de Datos Relacionales Avanzadas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1 — ANÁLISIS COMPARATIVO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Almacenamiento Físico: Filas (OLTP) vs. Columnas (OLAP)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731520" y="1463040"/>
          <a:ext cx="10728655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/>
                <a:gridCol w="2011680"/>
                <a:gridCol w="2286000"/>
                <a:gridCol w="2011680"/>
                <a:gridCol w="2133295"/>
              </a:tblGrid>
              <a:tr h="1584960"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Tipo de Almacenamiento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Uso Principal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Eficiencia de Lectura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Eficiencia de Actualización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>
                        <a:defRPr sz="1400" b="1">
                          <a:solidFill>
                            <a:srgbClr val="F8F9FA"/>
                          </a:solidFill>
                          <a:latin typeface="Arial"/>
                        </a:defRPr>
                      </a:pPr>
                      <a:r>
                        <a:t>Motores Típicos</a:t>
                      </a:r>
                    </a:p>
                  </a:txBody>
                  <a:tcPr>
                    <a:solidFill>
                      <a:srgbClr val="1E293B"/>
                    </a:solidFill>
                  </a:tcPr>
                </a:tc>
              </a:tr>
              <a:tr h="1584960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Row-Store (Filas)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OLTP (Transaccional)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Lectura rápida de fila completa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Muy eficiente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PostgreSQL, MySQL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1584960">
                <a:tc>
                  <a:txBody>
                    <a:bodyPr wrap="square"/>
                    <a:lstStyle/>
                    <a:p>
                      <a:pPr algn="l">
                        <a:defRPr sz="1300" b="1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Column-Store (Columnas)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OLAP (Analítica)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Lectura rápida de columna individual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Menos eficiente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l">
                        <a:defRPr sz="1300">
                          <a:solidFill>
                            <a:srgbClr val="1E293B"/>
                          </a:solidFill>
                          <a:latin typeface="Arial"/>
                        </a:defRPr>
                      </a:pPr>
                      <a:r>
                        <a:t>ClickHouse, Snowflake, Cassandra</a:t>
                      </a:r>
                    </a:p>
                  </a:txBody>
                  <a:tcPr>
                    <a:solidFill>
                      <a:srgbClr val="DBEA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1 — ARQUITECTURA Y CONCEPTOS CLAVE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Bloques de Datos: La Fundación Física del Almacenamiento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PostgreSQL (8KB)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Bloques por Defecto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Contiene filas, ID de bloque y punteros.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Almacena metadatos esenciales.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Acceso secuencial altamente eficiente.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99178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82058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MySQL InnoDB (16KB)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Páginas por Defecto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Incluye checksums de verificación.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Contiene metadatos de página.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Optimizado para caché en memoria.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66836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49716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Acceso a Hardware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Patrón de E/S del Motor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El DBMS siempre lee bloques completos.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Nunca accede a bytes individuales.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Maximiza la eficiencia de lectura en disco.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1 — FLUJO Y SECUENCIA DE EJECUCIÓN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Capa de Memoria: Gestión del Buffer Pool y Seguridad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2011680"/>
            <a:ext cx="240784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569681" y="1645920"/>
            <a:ext cx="731520" cy="7315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8F9FA"/>
                </a:solidFill>
                <a:latin typeface="Arial"/>
              </a:defRPr>
            </a:pPr>
            <a: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468880"/>
            <a:ext cx="2133523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Petición de Datos</a:t>
            </a:r>
          </a:p>
          <a:p>
            <a:pPr algn="l">
              <a:defRPr sz="1300">
                <a:solidFill>
                  <a:srgbClr val="64748B"/>
                </a:solidFill>
                <a:latin typeface="Arial"/>
              </a:defRPr>
            </a:pPr>
            <a:r>
              <a:t>La consulta requiere filas específicas; el DBMS verifica primero si el bloque reside en la memoria RAM.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505123" y="2011680"/>
            <a:ext cx="240784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4343285" y="1645920"/>
            <a:ext cx="731520" cy="7315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8F9FA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642283" y="2468880"/>
            <a:ext cx="2133523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Verificación de Caché</a:t>
            </a:r>
          </a:p>
          <a:p>
            <a:pPr algn="l">
              <a:defRPr sz="1300">
                <a:solidFill>
                  <a:srgbClr val="64748B"/>
                </a:solidFill>
                <a:latin typeface="Arial"/>
              </a:defRPr>
            </a:pPr>
            <a:r>
              <a:t>Si el bloque está en el Buffer Pool (RAM), se sirve instantáneamente evitando la lectura lenta de disco.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78727" y="2011680"/>
            <a:ext cx="240784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116889" y="1645920"/>
            <a:ext cx="731520" cy="7315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8F9FA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5887" y="2468880"/>
            <a:ext cx="2133523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Páginas Sucias (Dirty)</a:t>
            </a:r>
          </a:p>
          <a:p>
            <a:pPr algn="l">
              <a:defRPr sz="1300">
                <a:solidFill>
                  <a:srgbClr val="64748B"/>
                </a:solidFill>
                <a:latin typeface="Arial"/>
              </a:defRPr>
            </a:pPr>
            <a:r>
              <a:t>Las modificaciones crean páginas sucias en memoria que deben sincronizarse periódicamente con el disco.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9052331" y="2011680"/>
            <a:ext cx="2407843" cy="384048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2563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9890493" y="1645920"/>
            <a:ext cx="731520" cy="731520"/>
          </a:xfrm>
          <a:prstGeom prst="ellipse">
            <a:avLst/>
          </a:prstGeom>
          <a:solidFill>
            <a:srgbClr val="2563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600" b="1">
                <a:solidFill>
                  <a:srgbClr val="F8F9FA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89491" y="2468880"/>
            <a:ext cx="2133523" cy="3291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000"/>
              </a:spcAft>
              <a:defRPr sz="1600" b="1">
                <a:solidFill>
                  <a:srgbClr val="1E293B"/>
                </a:solidFill>
                <a:latin typeface="Georgia"/>
              </a:defRPr>
            </a:pPr>
            <a:r>
              <a:t>WAL y Evicción LRU</a:t>
            </a:r>
          </a:p>
          <a:p>
            <a:pPr algn="l">
              <a:defRPr sz="1300">
                <a:solidFill>
                  <a:srgbClr val="64748B"/>
                </a:solidFill>
                <a:latin typeface="Arial"/>
              </a:defRPr>
            </a:pPr>
            <a:r>
              <a:t>El registro WAL/REDO garantiza recuperación ante fallos; el algoritmo LRU desaloja los bloques menos usados.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1 — ARQUITECTURA Y CONCEPTOS CLAVE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Catálogos del Sistema: La Capa de Metadatos del DBMS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Metadatos del Esquema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Vistas de pg_catalog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pg_tables: lista de todas las tablas.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pg_class: catálogo de relaciones.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pg_attribute: definiciones de columnas.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399178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82058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Control de Acceso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Seguridad y Roles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Almacena usuarios, roles y privilegios.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Políticas de seguridad a nivel de fila.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Auditoría interna de permisos.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66836" y="1463040"/>
            <a:ext cx="3393338" cy="47548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49716" y="1645920"/>
            <a:ext cx="3027578" cy="4389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800" b="1">
                <a:solidFill>
                  <a:srgbClr val="2563EB"/>
                </a:solidFill>
                <a:latin typeface="Georgia"/>
              </a:defRPr>
            </a:pPr>
            <a:r>
              <a:t>Estadísticas del Motor</a:t>
            </a:r>
          </a:p>
          <a:p>
            <a:pPr>
              <a:spcAft>
                <a:spcPts val="1000"/>
              </a:spcAft>
              <a:defRPr sz="1200" b="1">
                <a:solidFill>
                  <a:srgbClr val="64748B"/>
                </a:solidFill>
                <a:latin typeface="Arial"/>
              </a:defRPr>
            </a:pPr>
            <a:r>
              <a:t>Optimización de Consultas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Conteo de filas y uso de índices.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Patrones y frecuencias de consulta.</a:t>
            </a:r>
          </a:p>
          <a:p>
            <a:pPr>
              <a:spcAft>
                <a:spcPts val="600"/>
              </a:spcAft>
              <a:defRPr sz="1300">
                <a:solidFill>
                  <a:srgbClr val="1E293B"/>
                </a:solidFill>
                <a:latin typeface="Arial"/>
              </a:defRPr>
            </a:pPr>
            <a:r>
              <a:t>• Clave para el optimizador basado en costos.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9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365760"/>
            <a:ext cx="10728655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200"/>
              </a:spcAft>
              <a:defRPr sz="1000" b="1">
                <a:solidFill>
                  <a:srgbClr val="2563EB"/>
                </a:solidFill>
                <a:latin typeface="Arial"/>
              </a:defRPr>
            </a:pPr>
            <a:r>
              <a:t>UNIDAD 1 — RESUMEN Y CONCLUSIONES</a:t>
            </a:r>
          </a:p>
          <a:p>
            <a:pPr>
              <a:defRPr sz="2400" b="1">
                <a:solidFill>
                  <a:srgbClr val="1E293B"/>
                </a:solidFill>
                <a:latin typeface="Georgia"/>
              </a:defRPr>
            </a:pPr>
            <a:r>
              <a:t>Aplicaciones en el Mundo Real de los Internos del DBMS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731520" y="1463040"/>
            <a:ext cx="10728655" cy="4754880"/>
          </a:xfrm>
          <a:prstGeom prst="roundRect">
            <a:avLst/>
          </a:prstGeom>
          <a:solidFill>
            <a:srgbClr val="FFFFFF"/>
          </a:solidFill>
          <a:ln>
            <a:solidFill>
              <a:srgbClr val="CBD5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97280" y="1737360"/>
            <a:ext cx="9997135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 b="0">
                <a:solidFill>
                  <a:srgbClr val="1E293B"/>
                </a:solidFill>
                <a:latin typeface="Arial"/>
              </a:defRPr>
            </a:pPr>
            <a:r>
              <a:t>✔  Documentación automática de esquemas mediante extracción programática de vistas del catálogo.</a:t>
            </a:r>
          </a:p>
          <a:p>
            <a:pPr>
              <a:spcAft>
                <a:spcPts val="1400"/>
              </a:spcAft>
              <a:defRPr sz="1500" b="0">
                <a:solidFill>
                  <a:srgbClr val="1E293B"/>
                </a:solidFill>
                <a:latin typeface="Arial"/>
              </a:defRPr>
            </a:pPr>
            <a:r>
              <a:t>✔  Auditoría de seguridad y revisión de permisos de usuarios en objetos de base de datos.</a:t>
            </a:r>
          </a:p>
          <a:p>
            <a:pPr>
              <a:spcAft>
                <a:spcPts val="1400"/>
              </a:spcAft>
              <a:defRPr sz="1500" b="0">
                <a:solidFill>
                  <a:srgbClr val="1E293B"/>
                </a:solidFill>
                <a:latin typeface="Arial"/>
              </a:defRPr>
            </a:pPr>
            <a:r>
              <a:t>✔  Automatización de procesos ETL e identificación dinámica de estructuras de datos.</a:t>
            </a:r>
          </a:p>
          <a:p>
            <a:pPr>
              <a:spcAft>
                <a:spcPts val="1400"/>
              </a:spcAft>
              <a:defRPr sz="1500" b="0">
                <a:solidFill>
                  <a:srgbClr val="1E293B"/>
                </a:solidFill>
                <a:latin typeface="Arial"/>
              </a:defRPr>
            </a:pPr>
            <a:r>
              <a:t>✔  Monitoreo continuo para detectar desvíos de esquemas (schema drift) a lo largo del tiempo.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